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8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x="18288000" cy="10287000"/>
  <p:notesSz cx="6858000" cy="9144000"/>
  <p:embeddedFontLst>
    <p:embeddedFont>
      <p:font typeface="Glacial Indifference Bold" charset="1" panose="00000800000000000000"/>
      <p:regular r:id="rId78"/>
    </p:embeddedFont>
    <p:embeddedFont>
      <p:font typeface="Glacial Indifference" charset="1" panose="00000000000000000000"/>
      <p:regular r:id="rId79"/>
    </p:embeddedFont>
    <p:embeddedFont>
      <p:font typeface="Be Vietnam Ultra-Bold" charset="1" panose="00000900000000000000"/>
      <p:regular r:id="rId80"/>
    </p:embeddedFont>
    <p:embeddedFont>
      <p:font typeface="Be Vietnam" charset="1" panose="00000500000000000000"/>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fonts/font78.fntdata" Type="http://schemas.openxmlformats.org/officeDocument/2006/relationships/font"/><Relationship Id="rId79" Target="fonts/font79.fntdata" Type="http://schemas.openxmlformats.org/officeDocument/2006/relationships/font"/><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notesMasters/notesMaster1.xml" Type="http://schemas.openxmlformats.org/officeDocument/2006/relationships/notesMaster"/><Relationship Id="rId83" Target="theme/theme2.xml" Type="http://schemas.openxmlformats.org/officeDocument/2006/relationships/theme"/><Relationship Id="rId84" Target="notesSlides/notesSlide1.xml" Type="http://schemas.openxmlformats.org/officeDocument/2006/relationships/notesSlide"/><Relationship Id="rId85" Target="notesSlides/notesSlide2.xml" Type="http://schemas.openxmlformats.org/officeDocument/2006/relationships/notesSlide"/><Relationship Id="rId86" Target="notesSlides/notesSlide3.xml" Type="http://schemas.openxmlformats.org/officeDocument/2006/relationships/note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next award is for leadership in sport.  This award comes from the Keep Girls in Sports organization. KGiS is a Victoria based community group dedicated to providing opportunities for young female athletes in South Island.  Stats show that by age 14, girls are dropping out of sports at twice the rate of boys.  This has lifelong implications for young women. </a:t>
            </a:r>
          </a:p>
          <a:p>
            <a:r>
              <a:rPr lang="en-US"/>
              <a:t/>
            </a:r>
          </a:p>
          <a:p>
            <a:r>
              <a:rPr lang="en-US"/>
              <a:t>As you know, sport bolsters confidence, improves communication skills and fosters the ability to work with others. </a:t>
            </a:r>
          </a:p>
          <a:p>
            <a:r>
              <a:rPr lang="en-US"/>
              <a:t/>
            </a:r>
          </a:p>
          <a:p>
            <a:r>
              <a:rPr lang="en-US"/>
              <a:t>The KGiS leadership award goes to the young female athlete who exemplifies hard work, commitment, integrity and is positive and supportive with her coaches and teammates.</a:t>
            </a:r>
          </a:p>
          <a:p>
            <a:r>
              <a:rPr lang="en-US"/>
              <a:t> </a:t>
            </a:r>
          </a:p>
          <a:p>
            <a:r>
              <a:rPr lang="en-US"/>
              <a:t>As part of this award the recipient will receive this trophy, gift card and KGiS t-shirt. </a:t>
            </a:r>
          </a:p>
          <a:p>
            <a:r>
              <a:rPr lang="en-US"/>
              <a:t/>
            </a:r>
          </a:p>
          <a:p>
            <a:r>
              <a:rPr lang="en-US"/>
              <a:t>This year’s KGIS Leadership Award goes to Chelsea Hinrichsen.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next award is for leadership in sport.  This award comes from the Keep Girls in Sports organization. KGiS is a Victoria based community group dedicated to providing opportunities for young female athletes in South Island.  Stats show that by age 14, girls are dropping out of sports at twice the rate of boys.  This has lifelong implications for young women. </a:t>
            </a:r>
          </a:p>
          <a:p>
            <a:r>
              <a:rPr lang="en-US"/>
              <a:t/>
            </a:r>
          </a:p>
          <a:p>
            <a:r>
              <a:rPr lang="en-US"/>
              <a:t>As you know, sport bolsters confidence, improves communication skills and fosters the ability to work with others. </a:t>
            </a:r>
          </a:p>
          <a:p>
            <a:r>
              <a:rPr lang="en-US"/>
              <a:t/>
            </a:r>
          </a:p>
          <a:p>
            <a:r>
              <a:rPr lang="en-US"/>
              <a:t>The KGiS leadership award goes to the young female athlete who exemplifies hard work, commitment, integrity and is positive and supportive with her coaches and teammates.</a:t>
            </a:r>
          </a:p>
          <a:p>
            <a:r>
              <a:rPr lang="en-US"/>
              <a:t> </a:t>
            </a:r>
          </a:p>
          <a:p>
            <a:r>
              <a:rPr lang="en-US"/>
              <a:t>As part of this award the recipient will receive this trophy, gift card and KGiS t-shirt. </a:t>
            </a:r>
          </a:p>
          <a:p>
            <a:r>
              <a:rPr lang="en-US"/>
              <a:t/>
            </a:r>
          </a:p>
          <a:p>
            <a:r>
              <a:rPr lang="en-US"/>
              <a:t>This year’s KGIS Leadership Award goes to Chelsea Hinrichsen.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Call for those with food allergies or preferences to go first.</a:t>
            </a:r>
          </a:p>
          <a:p>
            <a:r>
              <a:rPr lang="en-US"/>
              <a:t>Gluten Free</a:t>
            </a:r>
          </a:p>
          <a:p>
            <a:r>
              <a:rPr lang="en-US"/>
              <a:t>Celiac</a:t>
            </a:r>
          </a:p>
          <a:p>
            <a:r>
              <a:rPr lang="en-US"/>
              <a:t>Nut Allergy</a:t>
            </a:r>
          </a:p>
          <a:p>
            <a:r>
              <a:rPr lang="en-US"/>
              <a:t>Religious reasons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25.pn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6.png" Type="http://schemas.openxmlformats.org/officeDocument/2006/relationships/image"/><Relationship Id="rId6" Target="../media/image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jpeg" Type="http://schemas.openxmlformats.org/officeDocument/2006/relationships/image"/><Relationship Id="rId11" Target="../media/image31.jpeg" Type="http://schemas.openxmlformats.org/officeDocument/2006/relationships/image"/><Relationship Id="rId12" Target="../media/image32.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0.png" Type="http://schemas.openxmlformats.org/officeDocument/2006/relationships/image"/><Relationship Id="rId6" Target="../media/image8.png" Type="http://schemas.openxmlformats.org/officeDocument/2006/relationships/image"/><Relationship Id="rId7" Target="../media/image18.png" Type="http://schemas.openxmlformats.org/officeDocument/2006/relationships/image"/><Relationship Id="rId8" Target="../media/image28.png" Type="http://schemas.openxmlformats.org/officeDocument/2006/relationships/image"/><Relationship Id="rId9" Target="../media/image2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34.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33.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jpeg" Type="http://schemas.openxmlformats.org/officeDocument/2006/relationships/image"/><Relationship Id="rId11" Target="../media/image37.jpeg" Type="http://schemas.openxmlformats.org/officeDocument/2006/relationships/image"/><Relationship Id="rId12" Target="../media/image38.jpeg" Type="http://schemas.openxmlformats.org/officeDocument/2006/relationships/image"/><Relationship Id="rId13" Target="../media/image39.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0.png" Type="http://schemas.openxmlformats.org/officeDocument/2006/relationships/image"/><Relationship Id="rId6" Target="../media/image8.png" Type="http://schemas.openxmlformats.org/officeDocument/2006/relationships/image"/><Relationship Id="rId7" Target="../media/image35.png" Type="http://schemas.openxmlformats.org/officeDocument/2006/relationships/image"/><Relationship Id="rId8" Target="../media/image18.png" Type="http://schemas.openxmlformats.org/officeDocument/2006/relationships/image"/><Relationship Id="rId9" Target="../media/image2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41.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40.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43.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42.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45.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44.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46.jpe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4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48.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2.png" Type="http://schemas.openxmlformats.org/officeDocument/2006/relationships/image"/><Relationship Id="rId8" Target="../media/image8.png" Type="http://schemas.openxmlformats.org/officeDocument/2006/relationships/image"/><Relationship Id="rId9" Target="../media/image1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51.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50.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53.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52.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55.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54.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6.png" Type="http://schemas.openxmlformats.org/officeDocument/2006/relationships/image"/><Relationship Id="rId6" Target="../media/image8.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57.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56.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5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58.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61.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60.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63.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62.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65.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64.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67.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66.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16.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6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68.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6.png" Type="http://schemas.openxmlformats.org/officeDocument/2006/relationships/image"/><Relationship Id="rId6" Target="../media/image8.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jpeg" Type="http://schemas.openxmlformats.org/officeDocument/2006/relationships/image"/><Relationship Id="rId11" Target="../media/image72.jpeg" Type="http://schemas.openxmlformats.org/officeDocument/2006/relationships/image"/><Relationship Id="rId12" Target="../media/image73.jpeg" Type="http://schemas.openxmlformats.org/officeDocument/2006/relationships/image"/><Relationship Id="rId13" Target="../media/image74.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0.png" Type="http://schemas.openxmlformats.org/officeDocument/2006/relationships/image"/><Relationship Id="rId6" Target="../media/image8.png" Type="http://schemas.openxmlformats.org/officeDocument/2006/relationships/image"/><Relationship Id="rId7" Target="../media/image18.png" Type="http://schemas.openxmlformats.org/officeDocument/2006/relationships/image"/><Relationship Id="rId8" Target="../media/image28.png" Type="http://schemas.openxmlformats.org/officeDocument/2006/relationships/image"/><Relationship Id="rId9" Target="../media/image70.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jpeg" Type="http://schemas.openxmlformats.org/officeDocument/2006/relationships/image"/><Relationship Id="rId11" Target="../media/image38.jpeg" Type="http://schemas.openxmlformats.org/officeDocument/2006/relationships/image"/><Relationship Id="rId12" Target="../media/image77.jpeg" Type="http://schemas.openxmlformats.org/officeDocument/2006/relationships/image"/><Relationship Id="rId13" Target="../media/image78.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20.png" Type="http://schemas.openxmlformats.org/officeDocument/2006/relationships/image"/><Relationship Id="rId6" Target="../media/image8.png" Type="http://schemas.openxmlformats.org/officeDocument/2006/relationships/image"/><Relationship Id="rId7" Target="../media/image18.png" Type="http://schemas.openxmlformats.org/officeDocument/2006/relationships/image"/><Relationship Id="rId8" Target="../media/image28.png" Type="http://schemas.openxmlformats.org/officeDocument/2006/relationships/image"/><Relationship Id="rId9" Target="../media/image75.jpe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80.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79.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82.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81.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84.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83.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85.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30.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87.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86.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8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88.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jpe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91.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28.png" Type="http://schemas.openxmlformats.org/officeDocument/2006/relationships/image"/><Relationship Id="rId7" Target="../media/image90.jpeg" Type="http://schemas.openxmlformats.org/officeDocument/2006/relationships/image"/><Relationship Id="rId8" Target="../media/image20.png" Type="http://schemas.openxmlformats.org/officeDocument/2006/relationships/image"/><Relationship Id="rId9" Target="../media/image8.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26.png" Type="http://schemas.openxmlformats.org/officeDocument/2006/relationships/image"/><Relationship Id="rId6" Target="../media/image8.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jpeg" Type="http://schemas.openxmlformats.org/officeDocument/2006/relationships/image"/><Relationship Id="rId2" Target="../notesSlides/notesSlide1.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7.png" Type="http://schemas.openxmlformats.org/officeDocument/2006/relationships/image"/><Relationship Id="rId6" Target="../media/image20.png" Type="http://schemas.openxmlformats.org/officeDocument/2006/relationships/image"/><Relationship Id="rId7" Target="../media/image12.png" Type="http://schemas.openxmlformats.org/officeDocument/2006/relationships/image"/><Relationship Id="rId8" Target="../media/image8.png" Type="http://schemas.openxmlformats.org/officeDocument/2006/relationships/image"/><Relationship Id="rId9" Target="../media/image18.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jpeg" Type="http://schemas.openxmlformats.org/officeDocument/2006/relationships/image"/><Relationship Id="rId11" Target="../media/image93.jpeg" Type="http://schemas.openxmlformats.org/officeDocument/2006/relationships/image"/><Relationship Id="rId12" Target="../media/image94.jpeg" Type="http://schemas.openxmlformats.org/officeDocument/2006/relationships/image"/><Relationship Id="rId13" Target="../media/image75.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92.jpeg" Type="http://schemas.openxmlformats.org/officeDocument/2006/relationships/image"/><Relationship Id="rId7" Target="../media/image12.png" Type="http://schemas.openxmlformats.org/officeDocument/2006/relationships/image"/><Relationship Id="rId8" Target="../media/image8.png" Type="http://schemas.openxmlformats.org/officeDocument/2006/relationships/image"/><Relationship Id="rId9" Target="../media/image56.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7.jpeg" Type="http://schemas.openxmlformats.org/officeDocument/2006/relationships/image"/><Relationship Id="rId12" Target="../media/image98.jpeg" Type="http://schemas.openxmlformats.org/officeDocument/2006/relationships/image"/><Relationship Id="rId13" Target="../media/image99.jpeg" Type="http://schemas.openxmlformats.org/officeDocument/2006/relationships/image"/><Relationship Id="rId14" Target="../media/image100.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52.jpeg" Type="http://schemas.openxmlformats.org/officeDocument/2006/relationships/image"/><Relationship Id="rId7" Target="../media/image95.jpeg" Type="http://schemas.openxmlformats.org/officeDocument/2006/relationships/image"/><Relationship Id="rId8" Target="../media/image96.jpeg" Type="http://schemas.openxmlformats.org/officeDocument/2006/relationships/image"/><Relationship Id="rId9" Target="../media/image12.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png" Type="http://schemas.openxmlformats.org/officeDocument/2006/relationships/image"/><Relationship Id="rId5" Target="../media/image18.png" Type="http://schemas.openxmlformats.org/officeDocument/2006/relationships/image"/><Relationship Id="rId6" Target="../media/image56.jpe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58.jpeg" Type="http://schemas.openxmlformats.org/officeDocument/2006/relationships/image"/><Relationship Id="rId12" Target="../media/image38.jpeg" Type="http://schemas.openxmlformats.org/officeDocument/2006/relationships/image"/><Relationship Id="rId13" Target="../media/image104.jpeg" Type="http://schemas.openxmlformats.org/officeDocument/2006/relationships/image"/><Relationship Id="rId14" Target="../media/image105.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101.jpeg" Type="http://schemas.openxmlformats.org/officeDocument/2006/relationships/image"/><Relationship Id="rId7" Target="../media/image102.jpeg" Type="http://schemas.openxmlformats.org/officeDocument/2006/relationships/image"/><Relationship Id="rId8" Target="../media/image103.jpeg" Type="http://schemas.openxmlformats.org/officeDocument/2006/relationships/image"/><Relationship Id="rId9" Target="../media/image1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 Id="rId4" Target="../media/image27.png" Type="http://schemas.openxmlformats.org/officeDocument/2006/relationships/image"/><Relationship Id="rId5" Target="../media/image18.png" Type="http://schemas.openxmlformats.org/officeDocument/2006/relationships/image"/><Relationship Id="rId6" Target="../media/image105.jpe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jpeg" Type="http://schemas.openxmlformats.org/officeDocument/2006/relationships/image"/><Relationship Id="rId2" Target="../notesSlides/notesSlide2.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7.png" Type="http://schemas.openxmlformats.org/officeDocument/2006/relationships/image"/><Relationship Id="rId6" Target="../media/image20.png" Type="http://schemas.openxmlformats.org/officeDocument/2006/relationships/image"/><Relationship Id="rId7" Target="../media/image12.png" Type="http://schemas.openxmlformats.org/officeDocument/2006/relationships/image"/><Relationship Id="rId8" Target="../media/image8.png" Type="http://schemas.openxmlformats.org/officeDocument/2006/relationships/image"/><Relationship Id="rId9" Target="../media/image18.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0.jpeg" Type="http://schemas.openxmlformats.org/officeDocument/2006/relationships/image"/><Relationship Id="rId2" Target="../media/image1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8.png" Type="http://schemas.openxmlformats.org/officeDocument/2006/relationships/image"/><Relationship Id="rId6" Target="../media/image106.png" Type="http://schemas.openxmlformats.org/officeDocument/2006/relationships/image"/><Relationship Id="rId7" Target="../media/image107.png" Type="http://schemas.openxmlformats.org/officeDocument/2006/relationships/image"/><Relationship Id="rId8" Target="../media/image108.png" Type="http://schemas.openxmlformats.org/officeDocument/2006/relationships/image"/><Relationship Id="rId9" Target="../media/image109.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jpeg" Type="http://schemas.openxmlformats.org/officeDocument/2006/relationships/image"/><Relationship Id="rId11" Target="../media/image113.jpeg" Type="http://schemas.openxmlformats.org/officeDocument/2006/relationships/image"/><Relationship Id="rId12" Target="../media/image75.jpeg" Type="http://schemas.openxmlformats.org/officeDocument/2006/relationships/image"/><Relationship Id="rId13" Target="../media/image56.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111.jpeg" Type="http://schemas.openxmlformats.org/officeDocument/2006/relationships/image"/><Relationship Id="rId7" Target="../media/image112.jpe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115.jpeg" Type="http://schemas.openxmlformats.org/officeDocument/2006/relationships/image"/><Relationship Id="rId12" Target="../media/image30.jpeg" Type="http://schemas.openxmlformats.org/officeDocument/2006/relationships/image"/><Relationship Id="rId13" Target="../media/image81.jpeg" Type="http://schemas.openxmlformats.org/officeDocument/2006/relationships/image"/><Relationship Id="rId14" Target="../media/image52.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102.jpeg" Type="http://schemas.openxmlformats.org/officeDocument/2006/relationships/image"/><Relationship Id="rId7" Target="../media/image31.jpeg" Type="http://schemas.openxmlformats.org/officeDocument/2006/relationships/image"/><Relationship Id="rId8" Target="../media/image114.jpeg" Type="http://schemas.openxmlformats.org/officeDocument/2006/relationships/image"/><Relationship Id="rId9" Target="../media/image12.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2.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png" Type="http://schemas.openxmlformats.org/officeDocument/2006/relationships/image"/><Relationship Id="rId5" Target="../media/image18.png" Type="http://schemas.openxmlformats.org/officeDocument/2006/relationships/image"/><Relationship Id="rId6" Target="../media/image113.jpe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21.pn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116.jpeg" Type="http://schemas.openxmlformats.org/officeDocument/2006/relationships/image"/><Relationship Id="rId12" Target="../media/image117.jpeg" Type="http://schemas.openxmlformats.org/officeDocument/2006/relationships/image"/><Relationship Id="rId13" Target="../media/image118.jpeg" Type="http://schemas.openxmlformats.org/officeDocument/2006/relationships/image"/><Relationship Id="rId14" Target="../media/image90.jpeg" Type="http://schemas.openxmlformats.org/officeDocument/2006/relationships/image"/><Relationship Id="rId15" Target="../media/image58.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50.jpeg" Type="http://schemas.openxmlformats.org/officeDocument/2006/relationships/image"/><Relationship Id="rId7" Target="../media/image38.jpeg" Type="http://schemas.openxmlformats.org/officeDocument/2006/relationships/image"/><Relationship Id="rId8" Target="../media/image104.jpeg" Type="http://schemas.openxmlformats.org/officeDocument/2006/relationships/image"/><Relationship Id="rId9" Target="../media/image12.pn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0.jpeg" Type="http://schemas.openxmlformats.org/officeDocument/2006/relationships/image"/><Relationship Id="rId11" Target="../media/image121.jpeg" Type="http://schemas.openxmlformats.org/officeDocument/2006/relationships/image"/><Relationship Id="rId12" Target="../media/image122.jpeg" Type="http://schemas.openxmlformats.org/officeDocument/2006/relationships/image"/><Relationship Id="rId13" Target="../media/image64.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119.jpeg" Type="http://schemas.openxmlformats.org/officeDocument/2006/relationships/image"/><Relationship Id="rId7" Target="../media/image86.jpe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6.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png" Type="http://schemas.openxmlformats.org/officeDocument/2006/relationships/image"/><Relationship Id="rId5" Target="../media/image18.png" Type="http://schemas.openxmlformats.org/officeDocument/2006/relationships/image"/><Relationship Id="rId6" Target="../media/image104.jpe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48.jpeg" Type="http://schemas.openxmlformats.org/officeDocument/2006/relationships/image"/><Relationship Id="rId12" Target="../media/image113.jpeg" Type="http://schemas.openxmlformats.org/officeDocument/2006/relationships/image"/><Relationship Id="rId13" Target="../media/image75.jpeg" Type="http://schemas.openxmlformats.org/officeDocument/2006/relationships/image"/><Relationship Id="rId14" Target="../media/image56.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88.jpeg" Type="http://schemas.openxmlformats.org/officeDocument/2006/relationships/image"/><Relationship Id="rId7" Target="../media/image123.jpeg" Type="http://schemas.openxmlformats.org/officeDocument/2006/relationships/image"/><Relationship Id="rId8" Target="../media/image112.jpeg" Type="http://schemas.openxmlformats.org/officeDocument/2006/relationships/image"/><Relationship Id="rId9" Target="../media/image12.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102.jpeg" Type="http://schemas.openxmlformats.org/officeDocument/2006/relationships/image"/><Relationship Id="rId12" Target="../media/image76.jpeg" Type="http://schemas.openxmlformats.org/officeDocument/2006/relationships/image"/><Relationship Id="rId13" Target="../media/image81.jpeg" Type="http://schemas.openxmlformats.org/officeDocument/2006/relationships/image"/><Relationship Id="rId14" Target="../media/image52.jpeg" Type="http://schemas.openxmlformats.org/officeDocument/2006/relationships/image"/><Relationship Id="rId15" Target="../media/image125.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124.jpeg" Type="http://schemas.openxmlformats.org/officeDocument/2006/relationships/image"/><Relationship Id="rId7" Target="../media/image30.jpeg" Type="http://schemas.openxmlformats.org/officeDocument/2006/relationships/image"/><Relationship Id="rId8" Target="../media/image98.jpeg" Type="http://schemas.openxmlformats.org/officeDocument/2006/relationships/image"/><Relationship Id="rId9" Target="../media/image12.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6.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png" Type="http://schemas.openxmlformats.org/officeDocument/2006/relationships/image"/><Relationship Id="rId5" Target="../media/image18.png" Type="http://schemas.openxmlformats.org/officeDocument/2006/relationships/image"/><Relationship Id="rId6" Target="../media/image112.jpe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104.jpeg" Type="http://schemas.openxmlformats.org/officeDocument/2006/relationships/image"/><Relationship Id="rId12" Target="../media/image126.jpeg" Type="http://schemas.openxmlformats.org/officeDocument/2006/relationships/image"/><Relationship Id="rId13" Target="../media/image127.jpeg" Type="http://schemas.openxmlformats.org/officeDocument/2006/relationships/image"/><Relationship Id="rId14" Target="../media/image116.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118.jpeg" Type="http://schemas.openxmlformats.org/officeDocument/2006/relationships/image"/><Relationship Id="rId7" Target="../media/image38.jpeg" Type="http://schemas.openxmlformats.org/officeDocument/2006/relationships/image"/><Relationship Id="rId8" Target="../media/image90.jpeg" Type="http://schemas.openxmlformats.org/officeDocument/2006/relationships/image"/><Relationship Id="rId9" Target="../media/image1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22.pn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42.jpeg" Type="http://schemas.openxmlformats.org/officeDocument/2006/relationships/image"/><Relationship Id="rId12" Target="../media/image86.jpeg" Type="http://schemas.openxmlformats.org/officeDocument/2006/relationships/image"/><Relationship Id="rId13" Target="../media/image33.jpeg" Type="http://schemas.openxmlformats.org/officeDocument/2006/relationships/image"/><Relationship Id="rId14" Target="../media/image29.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5.png" Type="http://schemas.openxmlformats.org/officeDocument/2006/relationships/image"/><Relationship Id="rId5" Target="../media/image13.png" Type="http://schemas.openxmlformats.org/officeDocument/2006/relationships/image"/><Relationship Id="rId6" Target="../media/image54.jpeg" Type="http://schemas.openxmlformats.org/officeDocument/2006/relationships/image"/><Relationship Id="rId7" Target="../media/image128.jpeg" Type="http://schemas.openxmlformats.org/officeDocument/2006/relationships/image"/><Relationship Id="rId8" Target="../media/image64.jpeg" Type="http://schemas.openxmlformats.org/officeDocument/2006/relationships/image"/><Relationship Id="rId9" Target="../media/image12.pn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0.jpeg" Type="http://schemas.openxmlformats.org/officeDocument/2006/relationships/image"/><Relationship Id="rId11" Target="../media/image64.jpeg" Type="http://schemas.openxmlformats.org/officeDocument/2006/relationships/image"/><Relationship Id="rId12" Target="../media/image33.jpe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26.png" Type="http://schemas.openxmlformats.org/officeDocument/2006/relationships/image"/><Relationship Id="rId5" Target="../media/image18.png" Type="http://schemas.openxmlformats.org/officeDocument/2006/relationships/image"/><Relationship Id="rId6" Target="../media/image118.jpe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6.pn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26.png" Type="http://schemas.openxmlformats.org/officeDocument/2006/relationships/image"/><Relationship Id="rId7" Target="../media/image8.png" Type="http://schemas.openxmlformats.org/officeDocument/2006/relationships/image"/><Relationship Id="rId8" Target="../media/image9.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23.pn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24.png" Type="http://schemas.openxmlformats.org/officeDocument/2006/relationships/image"/><Relationship Id="rId7" Target="../media/image20.png" Type="http://schemas.openxmlformats.org/officeDocument/2006/relationships/image"/><Relationship Id="rId8" Target="../media/image12.png" Type="http://schemas.openxmlformats.org/officeDocument/2006/relationships/image"/><Relationship Id="rId9" Target="../media/image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AutoShape 6" id="6"/>
          <p:cNvSpPr/>
          <p:nvPr/>
        </p:nvSpPr>
        <p:spPr>
          <a:xfrm>
            <a:off x="5032137" y="916229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Freeform 7" id="7"/>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TextBox 8" id="8"/>
          <p:cNvSpPr txBox="true"/>
          <p:nvPr/>
        </p:nvSpPr>
        <p:spPr>
          <a:xfrm rot="0">
            <a:off x="3106493" y="4787039"/>
            <a:ext cx="12039923" cy="1819559"/>
          </a:xfrm>
          <a:prstGeom prst="rect">
            <a:avLst/>
          </a:prstGeom>
        </p:spPr>
        <p:txBody>
          <a:bodyPr anchor="t" rtlCol="false" tIns="0" lIns="0" bIns="0" rIns="0">
            <a:spAutoFit/>
          </a:bodyPr>
          <a:lstStyle/>
          <a:p>
            <a:pPr algn="ctr">
              <a:lnSpc>
                <a:spcPts val="13095"/>
              </a:lnSpc>
            </a:pPr>
            <a:r>
              <a:rPr lang="en-US" b="true" sz="15227">
                <a:solidFill>
                  <a:srgbClr val="F6D67D"/>
                </a:solidFill>
                <a:latin typeface="Glacial Indifference Bold"/>
                <a:ea typeface="Glacial Indifference Bold"/>
                <a:cs typeface="Glacial Indifference Bold"/>
                <a:sym typeface="Glacial Indifference Bold"/>
              </a:rPr>
              <a:t>BANQUET</a:t>
            </a:r>
          </a:p>
        </p:txBody>
      </p:sp>
      <p:sp>
        <p:nvSpPr>
          <p:cNvPr name="TextBox 9" id="9"/>
          <p:cNvSpPr txBox="true"/>
          <p:nvPr/>
        </p:nvSpPr>
        <p:spPr>
          <a:xfrm rot="0">
            <a:off x="894671" y="2980862"/>
            <a:ext cx="16101566" cy="1874736"/>
          </a:xfrm>
          <a:prstGeom prst="rect">
            <a:avLst/>
          </a:prstGeom>
        </p:spPr>
        <p:txBody>
          <a:bodyPr anchor="t" rtlCol="false" tIns="0" lIns="0" bIns="0" rIns="0">
            <a:spAutoFit/>
          </a:bodyPr>
          <a:lstStyle/>
          <a:p>
            <a:pPr algn="ctr">
              <a:lnSpc>
                <a:spcPts val="13435"/>
              </a:lnSpc>
            </a:pPr>
            <a:r>
              <a:rPr lang="en-US" sz="15622">
                <a:solidFill>
                  <a:srgbClr val="FFFFFF"/>
                </a:solidFill>
                <a:latin typeface="Glacial Indifference"/>
                <a:ea typeface="Glacial Indifference"/>
                <a:cs typeface="Glacial Indifference"/>
                <a:sym typeface="Glacial Indifference"/>
              </a:rPr>
              <a:t>ATHLETIC AWARDS</a:t>
            </a:r>
          </a:p>
        </p:txBody>
      </p:sp>
      <p:sp>
        <p:nvSpPr>
          <p:cNvPr name="Freeform 10" id="10"/>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Freeform 11" id="11"/>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grpSp>
        <p:nvGrpSpPr>
          <p:cNvPr name="Group 12" id="12"/>
          <p:cNvGrpSpPr/>
          <p:nvPr/>
        </p:nvGrpSpPr>
        <p:grpSpPr>
          <a:xfrm rot="0">
            <a:off x="6025556" y="1912923"/>
            <a:ext cx="7028843" cy="677505"/>
            <a:chOff x="0" y="0"/>
            <a:chExt cx="9371791" cy="903340"/>
          </a:xfrm>
        </p:grpSpPr>
        <p:sp>
          <p:nvSpPr>
            <p:cNvPr name="Freeform 13" id="13"/>
            <p:cNvSpPr/>
            <p:nvPr/>
          </p:nvSpPr>
          <p:spPr>
            <a:xfrm flipH="false" flipV="false" rot="0">
              <a:off x="0" y="204198"/>
              <a:ext cx="582910" cy="699142"/>
            </a:xfrm>
            <a:custGeom>
              <a:avLst/>
              <a:gdLst/>
              <a:ahLst/>
              <a:cxnLst/>
              <a:rect r="r" b="b" t="t" l="l"/>
              <a:pathLst>
                <a:path h="699142" w="582910">
                  <a:moveTo>
                    <a:pt x="0" y="0"/>
                  </a:moveTo>
                  <a:lnTo>
                    <a:pt x="582910" y="0"/>
                  </a:lnTo>
                  <a:lnTo>
                    <a:pt x="582910" y="699142"/>
                  </a:lnTo>
                  <a:lnTo>
                    <a:pt x="0" y="6991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253355" y="-85725"/>
              <a:ext cx="9118436" cy="989065"/>
            </a:xfrm>
            <a:prstGeom prst="rect">
              <a:avLst/>
            </a:prstGeom>
          </p:spPr>
          <p:txBody>
            <a:bodyPr anchor="t" rtlCol="false" tIns="0" lIns="0" bIns="0" rIns="0">
              <a:spAutoFit/>
            </a:bodyPr>
            <a:lstStyle/>
            <a:p>
              <a:pPr algn="l">
                <a:lnSpc>
                  <a:spcPts val="6232"/>
                </a:lnSpc>
              </a:pPr>
              <a:r>
                <a:rPr lang="en-US" b="true" sz="4451" spc="267">
                  <a:solidFill>
                    <a:srgbClr val="F6D67D"/>
                  </a:solidFill>
                  <a:latin typeface="Be Vietnam Ultra-Bold"/>
                  <a:ea typeface="Be Vietnam Ultra-Bold"/>
                  <a:cs typeface="Be Vietnam Ultra-Bold"/>
                  <a:sym typeface="Be Vietnam Ultra-Bold"/>
                </a:rPr>
                <a:t>SPECTRUM THUNDER</a:t>
              </a:r>
            </a:p>
          </p:txBody>
        </p:sp>
      </p:grpSp>
      <p:sp>
        <p:nvSpPr>
          <p:cNvPr name="Freeform 15" id="15"/>
          <p:cNvSpPr/>
          <p:nvPr/>
        </p:nvSpPr>
        <p:spPr>
          <a:xfrm flipH="false" flipV="false" rot="0">
            <a:off x="13475169" y="5938989"/>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9"/>
            <a:stretch>
              <a:fillRect l="0" t="0" r="0" b="0"/>
            </a:stretch>
          </a:blipFill>
        </p:spPr>
      </p:sp>
      <p:sp>
        <p:nvSpPr>
          <p:cNvPr name="Freeform 16" id="16"/>
          <p:cNvSpPr/>
          <p:nvPr/>
        </p:nvSpPr>
        <p:spPr>
          <a:xfrm flipH="false" flipV="false" rot="0">
            <a:off x="4006297" y="2879116"/>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Freeform 17" id="17"/>
          <p:cNvSpPr/>
          <p:nvPr/>
        </p:nvSpPr>
        <p:spPr>
          <a:xfrm flipH="false" flipV="false" rot="0">
            <a:off x="7743419" y="6695586"/>
            <a:ext cx="3402616" cy="2086241"/>
          </a:xfrm>
          <a:custGeom>
            <a:avLst/>
            <a:gdLst/>
            <a:ahLst/>
            <a:cxnLst/>
            <a:rect r="r" b="b" t="t" l="l"/>
            <a:pathLst>
              <a:path h="2086241" w="3402616">
                <a:moveTo>
                  <a:pt x="0" y="0"/>
                </a:moveTo>
                <a:lnTo>
                  <a:pt x="3402616" y="0"/>
                </a:lnTo>
                <a:lnTo>
                  <a:pt x="3402616" y="2086241"/>
                </a:lnTo>
                <a:lnTo>
                  <a:pt x="0" y="2086241"/>
                </a:lnTo>
                <a:lnTo>
                  <a:pt x="0" y="0"/>
                </a:lnTo>
                <a:close/>
              </a:path>
            </a:pathLst>
          </a:custGeom>
          <a:blipFill>
            <a:blip r:embed="rId10"/>
            <a:stretch>
              <a:fillRect l="0" t="0" r="0" b="0"/>
            </a:stretch>
          </a:blipFill>
        </p:spPr>
      </p:sp>
      <p:sp>
        <p:nvSpPr>
          <p:cNvPr name="TextBox 18" id="18"/>
          <p:cNvSpPr txBox="true"/>
          <p:nvPr/>
        </p:nvSpPr>
        <p:spPr>
          <a:xfrm rot="0">
            <a:off x="7702485" y="9271835"/>
            <a:ext cx="3674983" cy="819745"/>
          </a:xfrm>
          <a:prstGeom prst="rect">
            <a:avLst/>
          </a:prstGeom>
        </p:spPr>
        <p:txBody>
          <a:bodyPr anchor="t" rtlCol="false" tIns="0" lIns="0" bIns="0" rIns="0">
            <a:spAutoFit/>
          </a:bodyPr>
          <a:lstStyle/>
          <a:p>
            <a:pPr algn="ctr">
              <a:lnSpc>
                <a:spcPts val="6792"/>
              </a:lnSpc>
              <a:spcBef>
                <a:spcPct val="0"/>
              </a:spcBef>
            </a:pPr>
            <a:r>
              <a:rPr lang="en-US" b="true" sz="4851" spc="291">
                <a:solidFill>
                  <a:srgbClr val="FFFFFF"/>
                </a:solidFill>
                <a:latin typeface="Be Vietnam Ultra-Bold"/>
                <a:ea typeface="Be Vietnam Ultra-Bold"/>
                <a:cs typeface="Be Vietnam Ultra-Bold"/>
                <a:sym typeface="Be Vietnam Ultra-Bold"/>
              </a:rPr>
              <a:t>2025-2026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4"/>
            <a:stretch>
              <a:fillRect l="0" t="0" r="0" b="0"/>
            </a:stretch>
          </a:blipFill>
        </p:spPr>
      </p:sp>
      <p:grpSp>
        <p:nvGrpSpPr>
          <p:cNvPr name="Group 4" id="4"/>
          <p:cNvGrpSpPr/>
          <p:nvPr/>
        </p:nvGrpSpPr>
        <p:grpSpPr>
          <a:xfrm rot="0">
            <a:off x="7600950" y="5457320"/>
            <a:ext cx="10687050" cy="1059176"/>
            <a:chOff x="0" y="0"/>
            <a:chExt cx="2814696" cy="278960"/>
          </a:xfrm>
        </p:grpSpPr>
        <p:sp>
          <p:nvSpPr>
            <p:cNvPr name="Freeform 5" id="5"/>
            <p:cNvSpPr/>
            <p:nvPr/>
          </p:nvSpPr>
          <p:spPr>
            <a:xfrm flipH="false" flipV="false" rot="0">
              <a:off x="0" y="0"/>
              <a:ext cx="2814696" cy="278960"/>
            </a:xfrm>
            <a:custGeom>
              <a:avLst/>
              <a:gdLst/>
              <a:ahLst/>
              <a:cxnLst/>
              <a:rect r="r" b="b" t="t" l="l"/>
              <a:pathLst>
                <a:path h="278960" w="2814696">
                  <a:moveTo>
                    <a:pt x="0" y="0"/>
                  </a:moveTo>
                  <a:lnTo>
                    <a:pt x="2814696" y="0"/>
                  </a:lnTo>
                  <a:lnTo>
                    <a:pt x="2814696"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2814696" cy="31706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8700" y="881784"/>
            <a:ext cx="6829399" cy="8523431"/>
            <a:chOff x="0" y="0"/>
            <a:chExt cx="9105866" cy="11364575"/>
          </a:xfrm>
        </p:grpSpPr>
        <p:sp>
          <p:nvSpPr>
            <p:cNvPr name="Freeform 8" id="8"/>
            <p:cNvSpPr/>
            <p:nvPr/>
          </p:nvSpPr>
          <p:spPr>
            <a:xfrm flipH="false" flipV="false" rot="0">
              <a:off x="0" y="0"/>
              <a:ext cx="9105866" cy="11364575"/>
            </a:xfrm>
            <a:custGeom>
              <a:avLst/>
              <a:gdLst/>
              <a:ahLst/>
              <a:cxnLst/>
              <a:rect r="r" b="b" t="t" l="l"/>
              <a:pathLst>
                <a:path h="11364575" w="9105866">
                  <a:moveTo>
                    <a:pt x="0" y="0"/>
                  </a:moveTo>
                  <a:lnTo>
                    <a:pt x="9105866" y="0"/>
                  </a:lnTo>
                  <a:lnTo>
                    <a:pt x="9105866" y="11364575"/>
                  </a:lnTo>
                  <a:lnTo>
                    <a:pt x="0" y="11364575"/>
                  </a:lnTo>
                  <a:lnTo>
                    <a:pt x="0" y="0"/>
                  </a:lnTo>
                  <a:close/>
                </a:path>
              </a:pathLst>
            </a:custGeom>
            <a:blipFill>
              <a:blip r:embed="rId5"/>
              <a:stretch>
                <a:fillRect l="0" t="0" r="0" b="0"/>
              </a:stretch>
            </a:blipFill>
          </p:spPr>
        </p:sp>
        <p:grpSp>
          <p:nvGrpSpPr>
            <p:cNvPr name="Group 9" id="9"/>
            <p:cNvGrpSpPr/>
            <p:nvPr/>
          </p:nvGrpSpPr>
          <p:grpSpPr>
            <a:xfrm rot="0">
              <a:off x="201869" y="280228"/>
              <a:ext cx="8702128" cy="10804119"/>
              <a:chOff x="0" y="0"/>
              <a:chExt cx="7627211" cy="9469557"/>
            </a:xfrm>
          </p:grpSpPr>
          <p:sp>
            <p:nvSpPr>
              <p:cNvPr name="Freeform 10" id="1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4860" t="0" r="-4860" b="0"/>
                </a:stretch>
              </a:blipFill>
            </p:spPr>
          </p:sp>
        </p:grpSp>
      </p:grpSp>
      <p:sp>
        <p:nvSpPr>
          <p:cNvPr name="AutoShape 11" id="11"/>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12" id="12"/>
          <p:cNvSpPr txBox="true"/>
          <p:nvPr/>
        </p:nvSpPr>
        <p:spPr>
          <a:xfrm rot="0">
            <a:off x="8582059" y="2552343"/>
            <a:ext cx="8239097" cy="1514484"/>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CALLIE</a:t>
            </a:r>
          </a:p>
        </p:txBody>
      </p:sp>
      <p:sp>
        <p:nvSpPr>
          <p:cNvPr name="TextBox 13" id="13"/>
          <p:cNvSpPr txBox="true"/>
          <p:nvPr/>
        </p:nvSpPr>
        <p:spPr>
          <a:xfrm rot="0">
            <a:off x="7858099" y="3985368"/>
            <a:ext cx="9687016" cy="1471952"/>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TURPIN</a:t>
            </a:r>
          </a:p>
        </p:txBody>
      </p:sp>
      <p:sp>
        <p:nvSpPr>
          <p:cNvPr name="TextBox 14" id="14"/>
          <p:cNvSpPr txBox="true"/>
          <p:nvPr/>
        </p:nvSpPr>
        <p:spPr>
          <a:xfrm rot="0">
            <a:off x="9031547" y="6853399"/>
            <a:ext cx="7825856" cy="788973"/>
          </a:xfrm>
          <a:prstGeom prst="rect">
            <a:avLst/>
          </a:prstGeom>
        </p:spPr>
        <p:txBody>
          <a:bodyPr anchor="t" rtlCol="false" tIns="0" lIns="0" bIns="0" rIns="0">
            <a:spAutoFit/>
          </a:bodyPr>
          <a:lstStyle/>
          <a:p>
            <a:pPr algn="ctr">
              <a:lnSpc>
                <a:spcPts val="3088"/>
              </a:lnSpc>
            </a:pPr>
            <a:r>
              <a:rPr lang="en-US" sz="3088">
                <a:solidFill>
                  <a:srgbClr val="FDFDFD"/>
                </a:solidFill>
                <a:latin typeface="Be Vietnam"/>
                <a:ea typeface="Be Vietnam"/>
                <a:cs typeface="Be Vietnam"/>
                <a:sym typeface="Be Vietnam"/>
              </a:rPr>
              <a:t>St. Bonaventure University</a:t>
            </a:r>
          </a:p>
          <a:p>
            <a:pPr algn="ctr">
              <a:lnSpc>
                <a:spcPts val="3088"/>
              </a:lnSpc>
            </a:pPr>
            <a:r>
              <a:rPr lang="en-US" sz="3088">
                <a:solidFill>
                  <a:srgbClr val="FDFDFD"/>
                </a:solidFill>
                <a:latin typeface="Be Vietnam"/>
                <a:ea typeface="Be Vietnam"/>
                <a:cs typeface="Be Vietnam"/>
                <a:sym typeface="Be Vietnam"/>
              </a:rPr>
              <a:t>(NCAA Division 1)</a:t>
            </a:r>
          </a:p>
        </p:txBody>
      </p:sp>
      <p:sp>
        <p:nvSpPr>
          <p:cNvPr name="TextBox 15" id="15"/>
          <p:cNvSpPr txBox="true"/>
          <p:nvPr/>
        </p:nvSpPr>
        <p:spPr>
          <a:xfrm rot="0">
            <a:off x="8356329" y="5457320"/>
            <a:ext cx="9176292" cy="925970"/>
          </a:xfrm>
          <a:prstGeom prst="rect">
            <a:avLst/>
          </a:prstGeom>
        </p:spPr>
        <p:txBody>
          <a:bodyPr anchor="t" rtlCol="false" tIns="0" lIns="0" bIns="0" rIns="0">
            <a:spAutoFit/>
          </a:bodyPr>
          <a:lstStyle/>
          <a:p>
            <a:pPr algn="ctr">
              <a:lnSpc>
                <a:spcPts val="7670"/>
              </a:lnSpc>
            </a:pPr>
            <a:r>
              <a:rPr lang="en-US" b="true" sz="5478" spc="328">
                <a:solidFill>
                  <a:srgbClr val="000000"/>
                </a:solidFill>
                <a:latin typeface="Be Vietnam Ultra-Bold"/>
                <a:ea typeface="Be Vietnam Ultra-Bold"/>
                <a:cs typeface="Be Vietnam Ultra-Bold"/>
                <a:sym typeface="Be Vietnam Ultra-Bold"/>
              </a:rPr>
              <a:t>WOMEN’S SOCCER</a:t>
            </a:r>
          </a:p>
        </p:txBody>
      </p:sp>
      <p:sp>
        <p:nvSpPr>
          <p:cNvPr name="Freeform 16" id="16"/>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4"/>
            <a:stretch>
              <a:fillRect l="0" t="0" r="0" b="0"/>
            </a:stretch>
          </a:blipFill>
        </p:spPr>
      </p:sp>
      <p:sp>
        <p:nvSpPr>
          <p:cNvPr name="Freeform 17" id="17"/>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7"/>
            <a:stretch>
              <a:fillRect l="0" t="0" r="0" b="0"/>
            </a:stretch>
          </a:blipFill>
        </p:spPr>
      </p:sp>
      <p:sp>
        <p:nvSpPr>
          <p:cNvPr name="Freeform 18" id="18"/>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9" id="19"/>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Freeform 20" id="20"/>
          <p:cNvSpPr/>
          <p:nvPr/>
        </p:nvSpPr>
        <p:spPr>
          <a:xfrm flipH="false" flipV="false" rot="0">
            <a:off x="15315677" y="8434129"/>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158188"/>
            <a:ext cx="7442573" cy="5749388"/>
          </a:xfrm>
          <a:custGeom>
            <a:avLst/>
            <a:gdLst/>
            <a:ahLst/>
            <a:cxnLst/>
            <a:rect r="r" b="b" t="t" l="l"/>
            <a:pathLst>
              <a:path h="5749388" w="7442573">
                <a:moveTo>
                  <a:pt x="0" y="0"/>
                </a:moveTo>
                <a:lnTo>
                  <a:pt x="7442573" y="0"/>
                </a:lnTo>
                <a:lnTo>
                  <a:pt x="7442573" y="5749388"/>
                </a:lnTo>
                <a:lnTo>
                  <a:pt x="0" y="5749388"/>
                </a:lnTo>
                <a:lnTo>
                  <a:pt x="0" y="0"/>
                </a:lnTo>
                <a:close/>
              </a:path>
            </a:pathLst>
          </a:custGeom>
          <a:blipFill>
            <a:blip r:embed="rId2">
              <a:alphaModFix amt="90000"/>
            </a:blip>
            <a:stretch>
              <a:fillRect l="0" t="0" r="0" b="0"/>
            </a:stretch>
          </a:blipFill>
          <a:ln cap="sq">
            <a:noFill/>
            <a:prstDash val="solid"/>
            <a:miter/>
          </a:ln>
        </p:spPr>
      </p:sp>
      <p:sp>
        <p:nvSpPr>
          <p:cNvPr name="Freeform 3" id="3"/>
          <p:cNvSpPr/>
          <p:nvPr/>
        </p:nvSpPr>
        <p:spPr>
          <a:xfrm flipH="true" flipV="false" rot="0">
            <a:off x="10845427" y="158188"/>
            <a:ext cx="7442573" cy="5749388"/>
          </a:xfrm>
          <a:custGeom>
            <a:avLst/>
            <a:gdLst/>
            <a:ahLst/>
            <a:cxnLst/>
            <a:rect r="r" b="b" t="t" l="l"/>
            <a:pathLst>
              <a:path h="5749388" w="7442573">
                <a:moveTo>
                  <a:pt x="7442573" y="0"/>
                </a:moveTo>
                <a:lnTo>
                  <a:pt x="0" y="0"/>
                </a:lnTo>
                <a:lnTo>
                  <a:pt x="0" y="5749388"/>
                </a:lnTo>
                <a:lnTo>
                  <a:pt x="7442573" y="5749388"/>
                </a:lnTo>
                <a:lnTo>
                  <a:pt x="7442573" y="0"/>
                </a:lnTo>
                <a:close/>
              </a:path>
            </a:pathLst>
          </a:custGeom>
          <a:blipFill>
            <a:blip r:embed="rId2">
              <a:alphaModFix amt="90000"/>
            </a:blip>
            <a:stretch>
              <a:fillRect l="0" t="0" r="0" b="0"/>
            </a:stretch>
          </a:blipFill>
          <a:ln cap="sq">
            <a:noFill/>
            <a:prstDash val="solid"/>
            <a:miter/>
          </a:ln>
        </p:spPr>
      </p:sp>
      <p:sp>
        <p:nvSpPr>
          <p:cNvPr name="Freeform 4" id="4"/>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3">
              <a:alphaModFix amt="8999"/>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9754788" y="1555909"/>
            <a:ext cx="10287000" cy="7175182"/>
          </a:xfrm>
          <a:custGeom>
            <a:avLst/>
            <a:gdLst/>
            <a:ahLst/>
            <a:cxnLst/>
            <a:rect r="r" b="b" t="t" l="l"/>
            <a:pathLst>
              <a:path h="7175182" w="10287000">
                <a:moveTo>
                  <a:pt x="0" y="0"/>
                </a:moveTo>
                <a:lnTo>
                  <a:pt x="10287000" y="0"/>
                </a:lnTo>
                <a:lnTo>
                  <a:pt x="10287000" y="7175182"/>
                </a:lnTo>
                <a:lnTo>
                  <a:pt x="0" y="7175182"/>
                </a:lnTo>
                <a:lnTo>
                  <a:pt x="0" y="0"/>
                </a:lnTo>
                <a:close/>
              </a:path>
            </a:pathLst>
          </a:custGeom>
          <a:blipFill>
            <a:blip r:embed="rId5"/>
            <a:stretch>
              <a:fillRect l="0" t="0" r="0" b="0"/>
            </a:stretch>
          </a:blipFill>
        </p:spPr>
      </p:sp>
      <p:sp>
        <p:nvSpPr>
          <p:cNvPr name="Freeform 6" id="6"/>
          <p:cNvSpPr/>
          <p:nvPr/>
        </p:nvSpPr>
        <p:spPr>
          <a:xfrm flipH="true" flipV="true" rot="-5400000">
            <a:off x="-1555909"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5"/>
            <a:stretch>
              <a:fillRect l="0" t="0" r="0" b="0"/>
            </a:stretch>
          </a:blipFill>
        </p:spPr>
      </p:sp>
      <p:sp>
        <p:nvSpPr>
          <p:cNvPr name="AutoShape 7" id="7"/>
          <p:cNvSpPr/>
          <p:nvPr/>
        </p:nvSpPr>
        <p:spPr>
          <a:xfrm>
            <a:off x="4547373" y="3812390"/>
            <a:ext cx="9517122" cy="0"/>
          </a:xfrm>
          <a:prstGeom prst="line">
            <a:avLst/>
          </a:prstGeom>
          <a:ln cap="flat" w="76200">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3183389" y="1922609"/>
            <a:ext cx="12206989" cy="1851680"/>
          </a:xfrm>
          <a:prstGeom prst="rect">
            <a:avLst/>
          </a:prstGeom>
        </p:spPr>
        <p:txBody>
          <a:bodyPr anchor="t" rtlCol="false" tIns="0" lIns="0" bIns="0" rIns="0">
            <a:spAutoFit/>
          </a:bodyPr>
          <a:lstStyle/>
          <a:p>
            <a:pPr algn="ctr">
              <a:lnSpc>
                <a:spcPts val="13277"/>
              </a:lnSpc>
            </a:pPr>
            <a:r>
              <a:rPr lang="en-US" b="true" sz="15438">
                <a:solidFill>
                  <a:srgbClr val="F6D67D"/>
                </a:solidFill>
                <a:latin typeface="Glacial Indifference Bold"/>
                <a:ea typeface="Glacial Indifference Bold"/>
                <a:cs typeface="Glacial Indifference Bold"/>
                <a:sym typeface="Glacial Indifference Bold"/>
              </a:rPr>
              <a:t>SPORTS</a:t>
            </a:r>
          </a:p>
        </p:txBody>
      </p:sp>
      <p:sp>
        <p:nvSpPr>
          <p:cNvPr name="TextBox 9" id="9"/>
          <p:cNvSpPr txBox="true"/>
          <p:nvPr/>
        </p:nvSpPr>
        <p:spPr>
          <a:xfrm rot="0">
            <a:off x="3685004" y="400050"/>
            <a:ext cx="11203758" cy="1549182"/>
          </a:xfrm>
          <a:prstGeom prst="rect">
            <a:avLst/>
          </a:prstGeom>
        </p:spPr>
        <p:txBody>
          <a:bodyPr anchor="t" rtlCol="false" tIns="0" lIns="0" bIns="0" rIns="0">
            <a:spAutoFit/>
          </a:bodyPr>
          <a:lstStyle/>
          <a:p>
            <a:pPr algn="ctr">
              <a:lnSpc>
                <a:spcPts val="11005"/>
              </a:lnSpc>
            </a:pPr>
            <a:r>
              <a:rPr lang="en-US" sz="12797">
                <a:solidFill>
                  <a:srgbClr val="FFFFFF"/>
                </a:solidFill>
                <a:latin typeface="Glacial Indifference"/>
                <a:ea typeface="Glacial Indifference"/>
                <a:cs typeface="Glacial Indifference"/>
                <a:sym typeface="Glacial Indifference"/>
              </a:rPr>
              <a:t>FALL</a:t>
            </a:r>
          </a:p>
        </p:txBody>
      </p:sp>
      <p:sp>
        <p:nvSpPr>
          <p:cNvPr name="TextBox 10" id="10"/>
          <p:cNvSpPr txBox="true"/>
          <p:nvPr/>
        </p:nvSpPr>
        <p:spPr>
          <a:xfrm rot="0">
            <a:off x="2062086" y="3955981"/>
            <a:ext cx="14939201" cy="6729959"/>
          </a:xfrm>
          <a:prstGeom prst="rect">
            <a:avLst/>
          </a:prstGeom>
        </p:spPr>
        <p:txBody>
          <a:bodyPr anchor="t" rtlCol="false" tIns="0" lIns="0" bIns="0" rIns="0">
            <a:spAutoFit/>
          </a:bodyPr>
          <a:lstStyle/>
          <a:p>
            <a:pPr algn="ctr">
              <a:lnSpc>
                <a:spcPts val="4432"/>
              </a:lnSpc>
            </a:pPr>
            <a:r>
              <a:rPr lang="en-US" b="true" sz="3165" spc="316">
                <a:solidFill>
                  <a:srgbClr val="FDFDFD"/>
                </a:solidFill>
                <a:latin typeface="Be Vietnam Ultra-Bold"/>
                <a:ea typeface="Be Vietnam Ultra-Bold"/>
                <a:cs typeface="Be Vietnam Ultra-Bold"/>
                <a:sym typeface="Be Vietnam Ultra-Bold"/>
              </a:rPr>
              <a:t>FOOTBALL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SWIMMING</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CROSS COUNTRY</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BOYS SOCCER</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 SENIOR BOYS SOCCER</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GIRLS 9/10 REC VOLLEYBALL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GIRLS 9 VOLLEYBALL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GIRLS 10 VOLLEYBALL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SENIOR GIRLS VOLLEYBALL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BOYS VOLLEYBALL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SENIOR BOYS VOLLEYBALL</a:t>
            </a:r>
          </a:p>
          <a:p>
            <a:pPr algn="ctr">
              <a:lnSpc>
                <a:spcPts val="4432"/>
              </a:lnSpc>
            </a:pPr>
          </a:p>
        </p:txBody>
      </p:sp>
      <p:sp>
        <p:nvSpPr>
          <p:cNvPr name="Freeform 11" id="11"/>
          <p:cNvSpPr/>
          <p:nvPr/>
        </p:nvSpPr>
        <p:spPr>
          <a:xfrm flipH="false" flipV="false" rot="0">
            <a:off x="3135764" y="254311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6"/>
            <a:stretch>
              <a:fillRect l="0" t="0" r="0" b="0"/>
            </a:stretch>
          </a:blipFill>
        </p:spPr>
      </p:sp>
      <p:sp>
        <p:nvSpPr>
          <p:cNvPr name="Freeform 12" id="12"/>
          <p:cNvSpPr/>
          <p:nvPr/>
        </p:nvSpPr>
        <p:spPr>
          <a:xfrm flipH="false" flipV="false" rot="0">
            <a:off x="13843659" y="582308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98653"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FOOTBALL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sp>
        <p:nvSpPr>
          <p:cNvPr name="Freeform 10" id="10"/>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5"/>
            <a:stretch>
              <a:fillRect l="0" t="0" r="0" b="0"/>
            </a:stretch>
          </a:blipFill>
        </p:spPr>
      </p:sp>
      <p:sp>
        <p:nvSpPr>
          <p:cNvPr name="Freeform 11" id="11"/>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grpSp>
        <p:nvGrpSpPr>
          <p:cNvPr name="Group 12" id="12"/>
          <p:cNvGrpSpPr/>
          <p:nvPr/>
        </p:nvGrpSpPr>
        <p:grpSpPr>
          <a:xfrm rot="0">
            <a:off x="2287161" y="2173380"/>
            <a:ext cx="10014383" cy="6056220"/>
            <a:chOff x="0" y="0"/>
            <a:chExt cx="2637533" cy="1595054"/>
          </a:xfrm>
        </p:grpSpPr>
        <p:sp>
          <p:nvSpPr>
            <p:cNvPr name="Freeform 13" id="13"/>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14" id="14"/>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MVPS </a:t>
            </a:r>
          </a:p>
        </p:txBody>
      </p:sp>
      <p:grpSp>
        <p:nvGrpSpPr>
          <p:cNvPr name="Group 16" id="16"/>
          <p:cNvGrpSpPr/>
          <p:nvPr/>
        </p:nvGrpSpPr>
        <p:grpSpPr>
          <a:xfrm rot="0">
            <a:off x="12518123" y="6353109"/>
            <a:ext cx="2826379" cy="3527462"/>
            <a:chOff x="0" y="0"/>
            <a:chExt cx="3768506" cy="4703283"/>
          </a:xfrm>
        </p:grpSpPr>
        <p:sp>
          <p:nvSpPr>
            <p:cNvPr name="Freeform 17" id="17"/>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18" id="18"/>
            <p:cNvGrpSpPr/>
            <p:nvPr/>
          </p:nvGrpSpPr>
          <p:grpSpPr>
            <a:xfrm rot="0">
              <a:off x="83544" y="115974"/>
              <a:ext cx="3601417" cy="4471336"/>
              <a:chOff x="0" y="0"/>
              <a:chExt cx="7627211" cy="9469557"/>
            </a:xfrm>
          </p:grpSpPr>
          <p:sp>
            <p:nvSpPr>
              <p:cNvPr name="Freeform 19" id="19"/>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20" id="20"/>
          <p:cNvGrpSpPr/>
          <p:nvPr/>
        </p:nvGrpSpPr>
        <p:grpSpPr>
          <a:xfrm rot="0">
            <a:off x="15423521" y="6353109"/>
            <a:ext cx="2826379" cy="3527462"/>
            <a:chOff x="0" y="0"/>
            <a:chExt cx="3768506" cy="4703283"/>
          </a:xfrm>
        </p:grpSpPr>
        <p:sp>
          <p:nvSpPr>
            <p:cNvPr name="Freeform 21" id="21"/>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2" id="22"/>
            <p:cNvGrpSpPr/>
            <p:nvPr/>
          </p:nvGrpSpPr>
          <p:grpSpPr>
            <a:xfrm rot="0">
              <a:off x="83544" y="115974"/>
              <a:ext cx="3601417" cy="4471336"/>
              <a:chOff x="0" y="0"/>
              <a:chExt cx="7627211" cy="9469557"/>
            </a:xfrm>
          </p:grpSpPr>
          <p:sp>
            <p:nvSpPr>
              <p:cNvPr name="Freeform 23" id="2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24" id="24"/>
          <p:cNvGrpSpPr/>
          <p:nvPr/>
        </p:nvGrpSpPr>
        <p:grpSpPr>
          <a:xfrm rot="0">
            <a:off x="13896567" y="2235097"/>
            <a:ext cx="2826379" cy="3527462"/>
            <a:chOff x="0" y="0"/>
            <a:chExt cx="3768506" cy="4703283"/>
          </a:xfrm>
        </p:grpSpPr>
        <p:sp>
          <p:nvSpPr>
            <p:cNvPr name="Freeform 25" id="25"/>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6" id="26"/>
            <p:cNvGrpSpPr/>
            <p:nvPr/>
          </p:nvGrpSpPr>
          <p:grpSpPr>
            <a:xfrm rot="0">
              <a:off x="83544" y="115974"/>
              <a:ext cx="3601417" cy="4471336"/>
              <a:chOff x="0" y="0"/>
              <a:chExt cx="7627211" cy="9469557"/>
            </a:xfrm>
          </p:grpSpPr>
          <p:sp>
            <p:nvSpPr>
              <p:cNvPr name="Freeform 27" id="27"/>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28" id="28"/>
          <p:cNvGrpSpPr/>
          <p:nvPr/>
        </p:nvGrpSpPr>
        <p:grpSpPr>
          <a:xfrm rot="0">
            <a:off x="4464766" y="2270760"/>
            <a:ext cx="13770846" cy="7609812"/>
            <a:chOff x="0" y="0"/>
            <a:chExt cx="18361128" cy="10146416"/>
          </a:xfrm>
        </p:grpSpPr>
        <p:sp>
          <p:nvSpPr>
            <p:cNvPr name="Freeform 29" id="29"/>
            <p:cNvSpPr/>
            <p:nvPr/>
          </p:nvSpPr>
          <p:spPr>
            <a:xfrm flipH="false" flipV="false" rot="0">
              <a:off x="12594784" y="0"/>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7"/>
              <a:stretch>
                <a:fillRect l="0" t="0" r="0" b="0"/>
              </a:stretch>
            </a:blipFill>
          </p:spPr>
        </p:sp>
        <p:grpSp>
          <p:nvGrpSpPr>
            <p:cNvPr name="Group 30" id="30"/>
            <p:cNvGrpSpPr/>
            <p:nvPr/>
          </p:nvGrpSpPr>
          <p:grpSpPr>
            <a:xfrm rot="0">
              <a:off x="12677483" y="114801"/>
              <a:ext cx="3565006" cy="4426130"/>
              <a:chOff x="0" y="0"/>
              <a:chExt cx="7627211" cy="9469557"/>
            </a:xfrm>
          </p:grpSpPr>
          <p:sp>
            <p:nvSpPr>
              <p:cNvPr name="Freeform 31" id="31"/>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9"/>
                <a:stretch>
                  <a:fillRect l="0" t="-340" r="0" b="-340"/>
                </a:stretch>
              </a:blipFill>
            </p:spPr>
          </p:sp>
        </p:grpSp>
        <p:sp>
          <p:nvSpPr>
            <p:cNvPr name="Freeform 32" id="32"/>
            <p:cNvSpPr/>
            <p:nvPr/>
          </p:nvSpPr>
          <p:spPr>
            <a:xfrm flipH="false" flipV="false" rot="0">
              <a:off x="10729581" y="5490683"/>
              <a:ext cx="3730406" cy="4655733"/>
            </a:xfrm>
            <a:custGeom>
              <a:avLst/>
              <a:gdLst/>
              <a:ahLst/>
              <a:cxnLst/>
              <a:rect r="r" b="b" t="t" l="l"/>
              <a:pathLst>
                <a:path h="4655733" w="3730406">
                  <a:moveTo>
                    <a:pt x="0" y="0"/>
                  </a:moveTo>
                  <a:lnTo>
                    <a:pt x="3730406" y="0"/>
                  </a:lnTo>
                  <a:lnTo>
                    <a:pt x="3730406" y="4655733"/>
                  </a:lnTo>
                  <a:lnTo>
                    <a:pt x="0" y="4655733"/>
                  </a:lnTo>
                  <a:lnTo>
                    <a:pt x="0" y="0"/>
                  </a:lnTo>
                  <a:close/>
                </a:path>
              </a:pathLst>
            </a:custGeom>
            <a:blipFill>
              <a:blip r:embed="rId7"/>
              <a:stretch>
                <a:fillRect l="0" t="0" r="0" b="0"/>
              </a:stretch>
            </a:blipFill>
          </p:spPr>
        </p:sp>
        <p:grpSp>
          <p:nvGrpSpPr>
            <p:cNvPr name="Group 33" id="33"/>
            <p:cNvGrpSpPr/>
            <p:nvPr/>
          </p:nvGrpSpPr>
          <p:grpSpPr>
            <a:xfrm rot="0">
              <a:off x="10812281" y="5605485"/>
              <a:ext cx="3565006" cy="4426130"/>
              <a:chOff x="0" y="0"/>
              <a:chExt cx="7627211" cy="9469557"/>
            </a:xfrm>
          </p:grpSpPr>
          <p:sp>
            <p:nvSpPr>
              <p:cNvPr name="Freeform 34" id="34"/>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sp>
          <p:nvSpPr>
            <p:cNvPr name="Freeform 35" id="35"/>
            <p:cNvSpPr/>
            <p:nvPr/>
          </p:nvSpPr>
          <p:spPr>
            <a:xfrm flipH="false" flipV="false" rot="0">
              <a:off x="14630722" y="5490683"/>
              <a:ext cx="3730406" cy="4655733"/>
            </a:xfrm>
            <a:custGeom>
              <a:avLst/>
              <a:gdLst/>
              <a:ahLst/>
              <a:cxnLst/>
              <a:rect r="r" b="b" t="t" l="l"/>
              <a:pathLst>
                <a:path h="4655733" w="3730406">
                  <a:moveTo>
                    <a:pt x="0" y="0"/>
                  </a:moveTo>
                  <a:lnTo>
                    <a:pt x="3730406" y="0"/>
                  </a:lnTo>
                  <a:lnTo>
                    <a:pt x="3730406" y="4655733"/>
                  </a:lnTo>
                  <a:lnTo>
                    <a:pt x="0" y="4655733"/>
                  </a:lnTo>
                  <a:lnTo>
                    <a:pt x="0" y="0"/>
                  </a:lnTo>
                  <a:close/>
                </a:path>
              </a:pathLst>
            </a:custGeom>
            <a:blipFill>
              <a:blip r:embed="rId7"/>
              <a:stretch>
                <a:fillRect l="0" t="0" r="0" b="0"/>
              </a:stretch>
            </a:blipFill>
          </p:spPr>
        </p:sp>
        <p:grpSp>
          <p:nvGrpSpPr>
            <p:cNvPr name="Group 36" id="36"/>
            <p:cNvGrpSpPr/>
            <p:nvPr/>
          </p:nvGrpSpPr>
          <p:grpSpPr>
            <a:xfrm rot="0">
              <a:off x="14713422" y="5605485"/>
              <a:ext cx="3565006" cy="4426130"/>
              <a:chOff x="0" y="0"/>
              <a:chExt cx="7627211" cy="9469557"/>
            </a:xfrm>
          </p:grpSpPr>
          <p:sp>
            <p:nvSpPr>
              <p:cNvPr name="Freeform 37" id="37"/>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1"/>
                <a:stretch>
                  <a:fillRect l="0" t="-455" r="0" b="-455"/>
                </a:stretch>
              </a:blipFill>
            </p:spPr>
          </p:sp>
        </p:grpSp>
        <p:sp>
          <p:nvSpPr>
            <p:cNvPr name="TextBox 38" id="38"/>
            <p:cNvSpPr txBox="true"/>
            <p:nvPr/>
          </p:nvSpPr>
          <p:spPr>
            <a:xfrm rot="0">
              <a:off x="506875" y="8466040"/>
              <a:ext cx="9727123"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VARSITY: HECTOR HALL</a:t>
              </a:r>
            </a:p>
          </p:txBody>
        </p:sp>
        <p:sp>
          <p:nvSpPr>
            <p:cNvPr name="TextBox 39" id="39"/>
            <p:cNvSpPr txBox="true"/>
            <p:nvPr/>
          </p:nvSpPr>
          <p:spPr>
            <a:xfrm rot="0">
              <a:off x="0" y="9063665"/>
              <a:ext cx="10933575"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JUNIOR VARSITY: JACK RAMSAY &amp; AUSTIN KELLOW</a:t>
              </a:r>
            </a:p>
          </p:txBody>
        </p:sp>
      </p:grpSp>
      <p:sp>
        <p:nvSpPr>
          <p:cNvPr name="TextBox 40" id="40"/>
          <p:cNvSpPr txBox="true"/>
          <p:nvPr/>
        </p:nvSpPr>
        <p:spPr>
          <a:xfrm rot="0">
            <a:off x="13921788" y="5657980"/>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VARSITY</a:t>
            </a:r>
          </a:p>
        </p:txBody>
      </p:sp>
      <p:sp>
        <p:nvSpPr>
          <p:cNvPr name="TextBox 41" id="41"/>
          <p:cNvSpPr txBox="true"/>
          <p:nvPr/>
        </p:nvSpPr>
        <p:spPr>
          <a:xfrm rot="0">
            <a:off x="12569400"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VARSITY</a:t>
            </a:r>
          </a:p>
        </p:txBody>
      </p:sp>
      <p:sp>
        <p:nvSpPr>
          <p:cNvPr name="TextBox 42" id="42"/>
          <p:cNvSpPr txBox="true"/>
          <p:nvPr/>
        </p:nvSpPr>
        <p:spPr>
          <a:xfrm rot="0">
            <a:off x="15414829"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VARSITY</a:t>
            </a:r>
          </a:p>
        </p:txBody>
      </p:sp>
      <p:sp>
        <p:nvSpPr>
          <p:cNvPr name="Freeform 43" id="43"/>
          <p:cNvSpPr/>
          <p:nvPr/>
        </p:nvSpPr>
        <p:spPr>
          <a:xfrm flipH="false" flipV="false" rot="0">
            <a:off x="2442370" y="2280285"/>
            <a:ext cx="9703966" cy="5825403"/>
          </a:xfrm>
          <a:custGeom>
            <a:avLst/>
            <a:gdLst/>
            <a:ahLst/>
            <a:cxnLst/>
            <a:rect r="r" b="b" t="t" l="l"/>
            <a:pathLst>
              <a:path h="5825403" w="9703966">
                <a:moveTo>
                  <a:pt x="0" y="0"/>
                </a:moveTo>
                <a:lnTo>
                  <a:pt x="9703966" y="0"/>
                </a:lnTo>
                <a:lnTo>
                  <a:pt x="9703966" y="5825403"/>
                </a:lnTo>
                <a:lnTo>
                  <a:pt x="0" y="5825403"/>
                </a:lnTo>
                <a:lnTo>
                  <a:pt x="0" y="0"/>
                </a:lnTo>
                <a:close/>
              </a:path>
            </a:pathLst>
          </a:custGeom>
          <a:blipFill>
            <a:blip r:embed="rId12"/>
            <a:stretch>
              <a:fillRect l="0" t="-5492" r="0" b="-5492"/>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SWIMMING</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JULIAN MILLER</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455" r="0" b="-455"/>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52083" y="2298313"/>
            <a:ext cx="9665490" cy="5825403"/>
          </a:xfrm>
          <a:custGeom>
            <a:avLst/>
            <a:gdLst/>
            <a:ahLst/>
            <a:cxnLst/>
            <a:rect r="r" b="b" t="t" l="l"/>
            <a:pathLst>
              <a:path h="5825403" w="9665490">
                <a:moveTo>
                  <a:pt x="0" y="0"/>
                </a:moveTo>
                <a:lnTo>
                  <a:pt x="9665490" y="0"/>
                </a:lnTo>
                <a:lnTo>
                  <a:pt x="9665490" y="5825403"/>
                </a:lnTo>
                <a:lnTo>
                  <a:pt x="0" y="5825403"/>
                </a:lnTo>
                <a:lnTo>
                  <a:pt x="0" y="0"/>
                </a:lnTo>
                <a:close/>
              </a:path>
            </a:pathLst>
          </a:custGeom>
          <a:blipFill>
            <a:blip r:embed="rId11"/>
            <a:stretch>
              <a:fillRect l="0" t="-5271" r="0" b="-527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98653"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CROSS COUNTRY</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sp>
        <p:nvSpPr>
          <p:cNvPr name="Freeform 10" id="10"/>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5"/>
            <a:stretch>
              <a:fillRect l="0" t="0" r="0" b="0"/>
            </a:stretch>
          </a:blipFill>
        </p:spPr>
      </p:sp>
      <p:sp>
        <p:nvSpPr>
          <p:cNvPr name="Freeform 11" id="11"/>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grpSp>
        <p:nvGrpSpPr>
          <p:cNvPr name="Group 12" id="12"/>
          <p:cNvGrpSpPr/>
          <p:nvPr/>
        </p:nvGrpSpPr>
        <p:grpSpPr>
          <a:xfrm rot="0">
            <a:off x="2287161" y="2173380"/>
            <a:ext cx="10014383" cy="6056220"/>
            <a:chOff x="0" y="0"/>
            <a:chExt cx="2637533" cy="1595054"/>
          </a:xfrm>
        </p:grpSpPr>
        <p:sp>
          <p:nvSpPr>
            <p:cNvPr name="Freeform 13" id="13"/>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14" id="14"/>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2406714" y="2358922"/>
            <a:ext cx="9744379" cy="5704186"/>
          </a:xfrm>
          <a:custGeom>
            <a:avLst/>
            <a:gdLst/>
            <a:ahLst/>
            <a:cxnLst/>
            <a:rect r="r" b="b" t="t" l="l"/>
            <a:pathLst>
              <a:path h="5704186" w="9744379">
                <a:moveTo>
                  <a:pt x="0" y="0"/>
                </a:moveTo>
                <a:lnTo>
                  <a:pt x="9744379" y="0"/>
                </a:lnTo>
                <a:lnTo>
                  <a:pt x="9744379" y="5704186"/>
                </a:lnTo>
                <a:lnTo>
                  <a:pt x="0" y="5704186"/>
                </a:lnTo>
                <a:lnTo>
                  <a:pt x="0" y="0"/>
                </a:lnTo>
                <a:close/>
              </a:path>
            </a:pathLst>
          </a:custGeom>
          <a:blipFill>
            <a:blip r:embed="rId7"/>
            <a:stretch>
              <a:fillRect l="0" t="-6942" r="0" b="-6942"/>
            </a:stretch>
          </a:blipFill>
        </p:spPr>
      </p:sp>
      <p:sp>
        <p:nvSpPr>
          <p:cNvPr name="TextBox 16" id="1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MVPS -</a:t>
            </a:r>
          </a:p>
        </p:txBody>
      </p:sp>
      <p:grpSp>
        <p:nvGrpSpPr>
          <p:cNvPr name="Group 17" id="17"/>
          <p:cNvGrpSpPr/>
          <p:nvPr/>
        </p:nvGrpSpPr>
        <p:grpSpPr>
          <a:xfrm rot="0">
            <a:off x="12518123" y="6353109"/>
            <a:ext cx="2826379" cy="3527462"/>
            <a:chOff x="0" y="0"/>
            <a:chExt cx="3768506" cy="4703283"/>
          </a:xfrm>
        </p:grpSpPr>
        <p:sp>
          <p:nvSpPr>
            <p:cNvPr name="Freeform 18" id="18"/>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8"/>
              <a:stretch>
                <a:fillRect l="0" t="0" r="0" b="0"/>
              </a:stretch>
            </a:blipFill>
          </p:spPr>
        </p:sp>
        <p:grpSp>
          <p:nvGrpSpPr>
            <p:cNvPr name="Group 19" id="19"/>
            <p:cNvGrpSpPr/>
            <p:nvPr/>
          </p:nvGrpSpPr>
          <p:grpSpPr>
            <a:xfrm rot="0">
              <a:off x="83544" y="115974"/>
              <a:ext cx="3601417" cy="4471336"/>
              <a:chOff x="0" y="0"/>
              <a:chExt cx="7627211" cy="9469557"/>
            </a:xfrm>
          </p:grpSpPr>
          <p:sp>
            <p:nvSpPr>
              <p:cNvPr name="Freeform 20" id="2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9"/>
                <a:stretch>
                  <a:fillRect l="-12077" t="0" r="-12077" b="0"/>
                </a:stretch>
              </a:blipFill>
            </p:spPr>
          </p:sp>
        </p:grpSp>
      </p:grpSp>
      <p:grpSp>
        <p:nvGrpSpPr>
          <p:cNvPr name="Group 21" id="21"/>
          <p:cNvGrpSpPr/>
          <p:nvPr/>
        </p:nvGrpSpPr>
        <p:grpSpPr>
          <a:xfrm rot="0">
            <a:off x="15423521" y="6353109"/>
            <a:ext cx="2826379" cy="3527462"/>
            <a:chOff x="0" y="0"/>
            <a:chExt cx="3768506" cy="4703283"/>
          </a:xfrm>
        </p:grpSpPr>
        <p:sp>
          <p:nvSpPr>
            <p:cNvPr name="Freeform 22" id="22"/>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8"/>
              <a:stretch>
                <a:fillRect l="0" t="0" r="0" b="0"/>
              </a:stretch>
            </a:blipFill>
          </p:spPr>
        </p:sp>
        <p:grpSp>
          <p:nvGrpSpPr>
            <p:cNvPr name="Group 23" id="23"/>
            <p:cNvGrpSpPr/>
            <p:nvPr/>
          </p:nvGrpSpPr>
          <p:grpSpPr>
            <a:xfrm rot="0">
              <a:off x="83544" y="115974"/>
              <a:ext cx="3601417" cy="4471336"/>
              <a:chOff x="0" y="0"/>
              <a:chExt cx="7627211" cy="9469557"/>
            </a:xfrm>
          </p:grpSpPr>
          <p:sp>
            <p:nvSpPr>
              <p:cNvPr name="Freeform 24" id="24"/>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9"/>
                <a:stretch>
                  <a:fillRect l="-12077" t="0" r="-12077" b="0"/>
                </a:stretch>
              </a:blipFill>
            </p:spPr>
          </p:sp>
        </p:grpSp>
      </p:grpSp>
      <p:grpSp>
        <p:nvGrpSpPr>
          <p:cNvPr name="Group 25" id="25"/>
          <p:cNvGrpSpPr/>
          <p:nvPr/>
        </p:nvGrpSpPr>
        <p:grpSpPr>
          <a:xfrm rot="0">
            <a:off x="12546698" y="2235097"/>
            <a:ext cx="2826379" cy="3527462"/>
            <a:chOff x="0" y="0"/>
            <a:chExt cx="3768506" cy="4703283"/>
          </a:xfrm>
        </p:grpSpPr>
        <p:sp>
          <p:nvSpPr>
            <p:cNvPr name="Freeform 26" id="26"/>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8"/>
              <a:stretch>
                <a:fillRect l="0" t="0" r="0" b="0"/>
              </a:stretch>
            </a:blipFill>
          </p:spPr>
        </p:sp>
        <p:grpSp>
          <p:nvGrpSpPr>
            <p:cNvPr name="Group 27" id="27"/>
            <p:cNvGrpSpPr/>
            <p:nvPr/>
          </p:nvGrpSpPr>
          <p:grpSpPr>
            <a:xfrm rot="0">
              <a:off x="83544" y="115974"/>
              <a:ext cx="3601417" cy="4471336"/>
              <a:chOff x="0" y="0"/>
              <a:chExt cx="7627211" cy="9469557"/>
            </a:xfrm>
          </p:grpSpPr>
          <p:sp>
            <p:nvSpPr>
              <p:cNvPr name="Freeform 28" id="2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9"/>
                <a:stretch>
                  <a:fillRect l="-12077" t="0" r="-12077" b="0"/>
                </a:stretch>
              </a:blipFill>
            </p:spPr>
          </p:sp>
        </p:grpSp>
      </p:grpSp>
      <p:grpSp>
        <p:nvGrpSpPr>
          <p:cNvPr name="Group 29" id="29"/>
          <p:cNvGrpSpPr/>
          <p:nvPr/>
        </p:nvGrpSpPr>
        <p:grpSpPr>
          <a:xfrm rot="0">
            <a:off x="15452096" y="2235097"/>
            <a:ext cx="2826379" cy="3527462"/>
            <a:chOff x="0" y="0"/>
            <a:chExt cx="3768506" cy="4703283"/>
          </a:xfrm>
        </p:grpSpPr>
        <p:sp>
          <p:nvSpPr>
            <p:cNvPr name="Freeform 30" id="30"/>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8"/>
              <a:stretch>
                <a:fillRect l="0" t="0" r="0" b="0"/>
              </a:stretch>
            </a:blipFill>
          </p:spPr>
        </p:sp>
        <p:grpSp>
          <p:nvGrpSpPr>
            <p:cNvPr name="Group 31" id="31"/>
            <p:cNvGrpSpPr/>
            <p:nvPr/>
          </p:nvGrpSpPr>
          <p:grpSpPr>
            <a:xfrm rot="0">
              <a:off x="83544" y="115974"/>
              <a:ext cx="3601417" cy="4471336"/>
              <a:chOff x="0" y="0"/>
              <a:chExt cx="7627211" cy="9469557"/>
            </a:xfrm>
          </p:grpSpPr>
          <p:sp>
            <p:nvSpPr>
              <p:cNvPr name="Freeform 32" id="32"/>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9"/>
                <a:stretch>
                  <a:fillRect l="-12077" t="0" r="-12077" b="0"/>
                </a:stretch>
              </a:blipFill>
            </p:spPr>
          </p:sp>
        </p:grpSp>
      </p:grpSp>
      <p:grpSp>
        <p:nvGrpSpPr>
          <p:cNvPr name="Group 33" id="33"/>
          <p:cNvGrpSpPr/>
          <p:nvPr/>
        </p:nvGrpSpPr>
        <p:grpSpPr>
          <a:xfrm rot="0">
            <a:off x="4844922" y="2270760"/>
            <a:ext cx="13433553" cy="7609812"/>
            <a:chOff x="0" y="0"/>
            <a:chExt cx="17911403" cy="10146416"/>
          </a:xfrm>
        </p:grpSpPr>
        <p:sp>
          <p:nvSpPr>
            <p:cNvPr name="Freeform 34" id="34"/>
            <p:cNvSpPr/>
            <p:nvPr/>
          </p:nvSpPr>
          <p:spPr>
            <a:xfrm flipH="false" flipV="false" rot="0">
              <a:off x="10288085" y="0"/>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8"/>
              <a:stretch>
                <a:fillRect l="0" t="0" r="0" b="0"/>
              </a:stretch>
            </a:blipFill>
          </p:spPr>
        </p:sp>
        <p:grpSp>
          <p:nvGrpSpPr>
            <p:cNvPr name="Group 35" id="35"/>
            <p:cNvGrpSpPr/>
            <p:nvPr/>
          </p:nvGrpSpPr>
          <p:grpSpPr>
            <a:xfrm rot="0">
              <a:off x="10370785" y="114801"/>
              <a:ext cx="3565006" cy="4426130"/>
              <a:chOff x="0" y="0"/>
              <a:chExt cx="7627211" cy="9469557"/>
            </a:xfrm>
          </p:grpSpPr>
          <p:sp>
            <p:nvSpPr>
              <p:cNvPr name="Freeform 36" id="36"/>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sp>
          <p:nvSpPr>
            <p:cNvPr name="Freeform 37" id="37"/>
            <p:cNvSpPr/>
            <p:nvPr/>
          </p:nvSpPr>
          <p:spPr>
            <a:xfrm flipH="false" flipV="false" rot="0">
              <a:off x="14180998" y="0"/>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8"/>
              <a:stretch>
                <a:fillRect l="0" t="0" r="0" b="0"/>
              </a:stretch>
            </a:blipFill>
          </p:spPr>
        </p:sp>
        <p:grpSp>
          <p:nvGrpSpPr>
            <p:cNvPr name="Group 38" id="38"/>
            <p:cNvGrpSpPr/>
            <p:nvPr/>
          </p:nvGrpSpPr>
          <p:grpSpPr>
            <a:xfrm rot="0">
              <a:off x="14263698" y="114801"/>
              <a:ext cx="3565006" cy="4426130"/>
              <a:chOff x="0" y="0"/>
              <a:chExt cx="7627211" cy="9469557"/>
            </a:xfrm>
          </p:grpSpPr>
          <p:sp>
            <p:nvSpPr>
              <p:cNvPr name="Freeform 39" id="39"/>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1"/>
                <a:stretch>
                  <a:fillRect l="0" t="-340" r="0" b="-340"/>
                </a:stretch>
              </a:blipFill>
            </p:spPr>
          </p:sp>
        </p:grpSp>
        <p:sp>
          <p:nvSpPr>
            <p:cNvPr name="Freeform 40" id="40"/>
            <p:cNvSpPr/>
            <p:nvPr/>
          </p:nvSpPr>
          <p:spPr>
            <a:xfrm flipH="false" flipV="false" rot="0">
              <a:off x="10222706" y="5490683"/>
              <a:ext cx="3730406" cy="4655733"/>
            </a:xfrm>
            <a:custGeom>
              <a:avLst/>
              <a:gdLst/>
              <a:ahLst/>
              <a:cxnLst/>
              <a:rect r="r" b="b" t="t" l="l"/>
              <a:pathLst>
                <a:path h="4655733" w="3730406">
                  <a:moveTo>
                    <a:pt x="0" y="0"/>
                  </a:moveTo>
                  <a:lnTo>
                    <a:pt x="3730406" y="0"/>
                  </a:lnTo>
                  <a:lnTo>
                    <a:pt x="3730406" y="4655733"/>
                  </a:lnTo>
                  <a:lnTo>
                    <a:pt x="0" y="4655733"/>
                  </a:lnTo>
                  <a:lnTo>
                    <a:pt x="0" y="0"/>
                  </a:lnTo>
                  <a:close/>
                </a:path>
              </a:pathLst>
            </a:custGeom>
            <a:blipFill>
              <a:blip r:embed="rId8"/>
              <a:stretch>
                <a:fillRect l="0" t="0" r="0" b="0"/>
              </a:stretch>
            </a:blipFill>
          </p:spPr>
        </p:sp>
        <p:grpSp>
          <p:nvGrpSpPr>
            <p:cNvPr name="Group 41" id="41"/>
            <p:cNvGrpSpPr/>
            <p:nvPr/>
          </p:nvGrpSpPr>
          <p:grpSpPr>
            <a:xfrm rot="0">
              <a:off x="10305406" y="5605485"/>
              <a:ext cx="3565006" cy="4426130"/>
              <a:chOff x="0" y="0"/>
              <a:chExt cx="7627211" cy="9469557"/>
            </a:xfrm>
          </p:grpSpPr>
          <p:sp>
            <p:nvSpPr>
              <p:cNvPr name="Freeform 42" id="42"/>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2"/>
                <a:stretch>
                  <a:fillRect l="0" t="-340" r="0" b="-340"/>
                </a:stretch>
              </a:blipFill>
            </p:spPr>
          </p:sp>
        </p:grpSp>
        <p:sp>
          <p:nvSpPr>
            <p:cNvPr name="Freeform 43" id="43"/>
            <p:cNvSpPr/>
            <p:nvPr/>
          </p:nvSpPr>
          <p:spPr>
            <a:xfrm flipH="false" flipV="false" rot="0">
              <a:off x="14123848" y="5490683"/>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8"/>
              <a:stretch>
                <a:fillRect l="0" t="0" r="0" b="0"/>
              </a:stretch>
            </a:blipFill>
          </p:spPr>
        </p:sp>
        <p:grpSp>
          <p:nvGrpSpPr>
            <p:cNvPr name="Group 44" id="44"/>
            <p:cNvGrpSpPr/>
            <p:nvPr/>
          </p:nvGrpSpPr>
          <p:grpSpPr>
            <a:xfrm rot="0">
              <a:off x="14206548" y="5605485"/>
              <a:ext cx="3565006" cy="4426130"/>
              <a:chOff x="0" y="0"/>
              <a:chExt cx="7627211" cy="9469557"/>
            </a:xfrm>
          </p:grpSpPr>
          <p:sp>
            <p:nvSpPr>
              <p:cNvPr name="Freeform 45" id="45"/>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3"/>
                <a:stretch>
                  <a:fillRect l="0" t="-340" r="0" b="-340"/>
                </a:stretch>
              </a:blipFill>
            </p:spPr>
          </p:sp>
        </p:grpSp>
        <p:sp>
          <p:nvSpPr>
            <p:cNvPr name="TextBox 46" id="46"/>
            <p:cNvSpPr txBox="true"/>
            <p:nvPr/>
          </p:nvSpPr>
          <p:spPr>
            <a:xfrm rot="0">
              <a:off x="0" y="8466040"/>
              <a:ext cx="9727123"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RIMI TSUKIKAWA     -    COOPER ELLIOTT</a:t>
              </a:r>
            </a:p>
          </p:txBody>
        </p:sp>
        <p:sp>
          <p:nvSpPr>
            <p:cNvPr name="TextBox 47" id="47"/>
            <p:cNvSpPr txBox="true"/>
            <p:nvPr/>
          </p:nvSpPr>
          <p:spPr>
            <a:xfrm rot="0">
              <a:off x="0" y="9063665"/>
              <a:ext cx="9727123"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ALANNA FELT          -    LUCAS RUSSELL</a:t>
              </a:r>
            </a:p>
          </p:txBody>
        </p:sp>
      </p:grpSp>
      <p:sp>
        <p:nvSpPr>
          <p:cNvPr name="TextBox 48" id="48"/>
          <p:cNvSpPr txBox="true"/>
          <p:nvPr/>
        </p:nvSpPr>
        <p:spPr>
          <a:xfrm rot="0">
            <a:off x="12664947" y="5657980"/>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GIRL</a:t>
            </a:r>
          </a:p>
        </p:txBody>
      </p:sp>
      <p:sp>
        <p:nvSpPr>
          <p:cNvPr name="TextBox 49" id="49"/>
          <p:cNvSpPr txBox="true"/>
          <p:nvPr/>
        </p:nvSpPr>
        <p:spPr>
          <a:xfrm rot="0">
            <a:off x="15538118" y="5657980"/>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BOY</a:t>
            </a:r>
          </a:p>
        </p:txBody>
      </p:sp>
      <p:sp>
        <p:nvSpPr>
          <p:cNvPr name="TextBox 50" id="50"/>
          <p:cNvSpPr txBox="true"/>
          <p:nvPr/>
        </p:nvSpPr>
        <p:spPr>
          <a:xfrm rot="0">
            <a:off x="12664947"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SR. GIRL</a:t>
            </a:r>
          </a:p>
        </p:txBody>
      </p:sp>
      <p:sp>
        <p:nvSpPr>
          <p:cNvPr name="TextBox 51" id="51"/>
          <p:cNvSpPr txBox="true"/>
          <p:nvPr/>
        </p:nvSpPr>
        <p:spPr>
          <a:xfrm rot="0">
            <a:off x="15538118"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SR. BOY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BOYS SOCCER</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KESLER BOLTON</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385038" y="2330132"/>
            <a:ext cx="9818630" cy="5742715"/>
          </a:xfrm>
          <a:custGeom>
            <a:avLst/>
            <a:gdLst/>
            <a:ahLst/>
            <a:cxnLst/>
            <a:rect r="r" b="b" t="t" l="l"/>
            <a:pathLst>
              <a:path h="5742715" w="9818630">
                <a:moveTo>
                  <a:pt x="0" y="0"/>
                </a:moveTo>
                <a:lnTo>
                  <a:pt x="9818630" y="0"/>
                </a:lnTo>
                <a:lnTo>
                  <a:pt x="9818630" y="5742715"/>
                </a:lnTo>
                <a:lnTo>
                  <a:pt x="0" y="5742715"/>
                </a:lnTo>
                <a:lnTo>
                  <a:pt x="0" y="0"/>
                </a:lnTo>
                <a:close/>
              </a:path>
            </a:pathLst>
          </a:custGeom>
          <a:blipFill>
            <a:blip r:embed="rId11"/>
            <a:stretch>
              <a:fillRect l="-1989" t="0" r="-1989" b="0"/>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BOYS SOCCER</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3944575" y="4778121"/>
            <a:ext cx="13167074" cy="5375829"/>
            <a:chOff x="0" y="0"/>
            <a:chExt cx="17556099" cy="7167773"/>
          </a:xfrm>
        </p:grpSpPr>
        <p:sp>
          <p:nvSpPr>
            <p:cNvPr name="TextBox 15" id="15"/>
            <p:cNvSpPr txBox="true"/>
            <p:nvPr/>
          </p:nvSpPr>
          <p:spPr>
            <a:xfrm rot="0">
              <a:off x="0" y="5084792"/>
              <a:ext cx="12307330"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ANDRES FLORES GONZALEZ</a:t>
              </a:r>
            </a:p>
          </p:txBody>
        </p:sp>
        <p:sp>
          <p:nvSpPr>
            <p:cNvPr name="Freeform 16" id="16"/>
            <p:cNvSpPr/>
            <p:nvPr/>
          </p:nvSpPr>
          <p:spPr>
            <a:xfrm flipH="false" flipV="false" rot="0">
              <a:off x="11812921"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940242"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74129" y="2349397"/>
            <a:ext cx="9665490" cy="5704186"/>
          </a:xfrm>
          <a:custGeom>
            <a:avLst/>
            <a:gdLst/>
            <a:ahLst/>
            <a:cxnLst/>
            <a:rect r="r" b="b" t="t" l="l"/>
            <a:pathLst>
              <a:path h="5704186" w="9665490">
                <a:moveTo>
                  <a:pt x="0" y="0"/>
                </a:moveTo>
                <a:lnTo>
                  <a:pt x="9665490" y="0"/>
                </a:lnTo>
                <a:lnTo>
                  <a:pt x="9665490" y="5704186"/>
                </a:lnTo>
                <a:lnTo>
                  <a:pt x="0" y="5704186"/>
                </a:lnTo>
                <a:lnTo>
                  <a:pt x="0" y="0"/>
                </a:lnTo>
                <a:close/>
              </a:path>
            </a:pathLst>
          </a:custGeom>
          <a:blipFill>
            <a:blip r:embed="rId11"/>
            <a:stretch>
              <a:fillRect l="0" t="-6481" r="0" b="-6481"/>
            </a:stretch>
          </a:blipFill>
        </p:spPr>
      </p:sp>
      <p:sp>
        <p:nvSpPr>
          <p:cNvPr name="TextBox 26" id="26"/>
          <p:cNvSpPr txBox="true"/>
          <p:nvPr/>
        </p:nvSpPr>
        <p:spPr>
          <a:xfrm rot="0">
            <a:off x="-214292"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Freeform 8" id="8"/>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9" id="9"/>
          <p:cNvGrpSpPr/>
          <p:nvPr/>
        </p:nvGrpSpPr>
        <p:grpSpPr>
          <a:xfrm rot="0">
            <a:off x="12815339" y="4740021"/>
            <a:ext cx="4307383" cy="5375829"/>
            <a:chOff x="0" y="0"/>
            <a:chExt cx="5743178" cy="7167773"/>
          </a:xfrm>
        </p:grpSpPr>
        <p:sp>
          <p:nvSpPr>
            <p:cNvPr name="Freeform 10" id="10"/>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1" id="11"/>
            <p:cNvGrpSpPr/>
            <p:nvPr/>
          </p:nvGrpSpPr>
          <p:grpSpPr>
            <a:xfrm rot="0">
              <a:off x="127321" y="176743"/>
              <a:ext cx="5488535" cy="6814286"/>
              <a:chOff x="0" y="0"/>
              <a:chExt cx="7627211" cy="9469557"/>
            </a:xfrm>
          </p:grpSpPr>
          <p:sp>
            <p:nvSpPr>
              <p:cNvPr name="Freeform 12" id="12"/>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3" id="13"/>
          <p:cNvGrpSpPr/>
          <p:nvPr/>
        </p:nvGrpSpPr>
        <p:grpSpPr>
          <a:xfrm rot="0">
            <a:off x="4303428" y="4778121"/>
            <a:ext cx="12808222" cy="5375829"/>
            <a:chOff x="0" y="0"/>
            <a:chExt cx="17077630" cy="7167773"/>
          </a:xfrm>
        </p:grpSpPr>
        <p:sp>
          <p:nvSpPr>
            <p:cNvPr name="TextBox 14" id="14"/>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TRIHKZIE TEJADA</a:t>
              </a:r>
            </a:p>
          </p:txBody>
        </p:sp>
        <p:sp>
          <p:nvSpPr>
            <p:cNvPr name="Freeform 15" id="15"/>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6" id="16"/>
            <p:cNvGrpSpPr/>
            <p:nvPr/>
          </p:nvGrpSpPr>
          <p:grpSpPr>
            <a:xfrm rot="0">
              <a:off x="11461773" y="176743"/>
              <a:ext cx="5488535" cy="6814286"/>
              <a:chOff x="0" y="0"/>
              <a:chExt cx="7627211" cy="9469557"/>
            </a:xfrm>
          </p:grpSpPr>
          <p:sp>
            <p:nvSpPr>
              <p:cNvPr name="Freeform 17" id="17"/>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8" id="18"/>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19" id="19"/>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0" id="20"/>
          <p:cNvGrpSpPr/>
          <p:nvPr/>
        </p:nvGrpSpPr>
        <p:grpSpPr>
          <a:xfrm rot="0">
            <a:off x="2287161" y="2173380"/>
            <a:ext cx="10014383" cy="6056220"/>
            <a:chOff x="0" y="0"/>
            <a:chExt cx="2637533" cy="1595054"/>
          </a:xfrm>
        </p:grpSpPr>
        <p:sp>
          <p:nvSpPr>
            <p:cNvPr name="Freeform 21" id="21"/>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2" id="22"/>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4" id="24"/>
          <p:cNvSpPr/>
          <p:nvPr/>
        </p:nvSpPr>
        <p:spPr>
          <a:xfrm flipH="false" flipV="false" rot="0">
            <a:off x="2414117" y="2307838"/>
            <a:ext cx="9760471" cy="5825403"/>
          </a:xfrm>
          <a:custGeom>
            <a:avLst/>
            <a:gdLst/>
            <a:ahLst/>
            <a:cxnLst/>
            <a:rect r="r" b="b" t="t" l="l"/>
            <a:pathLst>
              <a:path h="5825403" w="9760471">
                <a:moveTo>
                  <a:pt x="0" y="0"/>
                </a:moveTo>
                <a:lnTo>
                  <a:pt x="9760471" y="0"/>
                </a:lnTo>
                <a:lnTo>
                  <a:pt x="9760471" y="5825403"/>
                </a:lnTo>
                <a:lnTo>
                  <a:pt x="0" y="5825403"/>
                </a:lnTo>
                <a:lnTo>
                  <a:pt x="0" y="0"/>
                </a:lnTo>
                <a:close/>
              </a:path>
            </a:pathLst>
          </a:custGeom>
          <a:blipFill>
            <a:blip r:embed="rId11"/>
            <a:stretch>
              <a:fillRect l="0" t="-5815" r="0" b="-5815"/>
            </a:stretch>
          </a:blipFill>
        </p:spPr>
      </p:sp>
      <p:sp>
        <p:nvSpPr>
          <p:cNvPr name="TextBox 25" id="25"/>
          <p:cNvSpPr txBox="true"/>
          <p:nvPr/>
        </p:nvSpPr>
        <p:spPr>
          <a:xfrm rot="0">
            <a:off x="4389153" y="503349"/>
            <a:ext cx="13562882" cy="760080"/>
          </a:xfrm>
          <a:prstGeom prst="rect">
            <a:avLst/>
          </a:prstGeom>
        </p:spPr>
        <p:txBody>
          <a:bodyPr anchor="t" rtlCol="false" tIns="0" lIns="0" bIns="0" rIns="0">
            <a:spAutoFit/>
          </a:bodyPr>
          <a:lstStyle/>
          <a:p>
            <a:pPr algn="ctr">
              <a:lnSpc>
                <a:spcPts val="5463"/>
              </a:lnSpc>
            </a:pPr>
            <a:r>
              <a:rPr lang="en-US" b="true" sz="6352">
                <a:solidFill>
                  <a:srgbClr val="F6D67D"/>
                </a:solidFill>
                <a:latin typeface="Glacial Indifference Bold"/>
                <a:ea typeface="Glacial Indifference Bold"/>
                <a:cs typeface="Glacial Indifference Bold"/>
                <a:sym typeface="Glacial Indifference Bold"/>
              </a:rPr>
              <a:t>JUNIOR GIRLS VOLLEYBALL 9/10 REC</a:t>
            </a:r>
          </a:p>
        </p:txBody>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3930399" y="579549"/>
            <a:ext cx="14357601"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GIRLS VOLLEYBALL 9</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SARAH JONES</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8"/>
            <a:stretch>
              <a:fillRect l="0" t="0" r="0" b="0"/>
            </a:stretch>
          </a:blipFill>
        </p:spPr>
      </p:sp>
      <p:grpSp>
        <p:nvGrpSpPr>
          <p:cNvPr name="Group 20" id="20"/>
          <p:cNvGrpSpPr/>
          <p:nvPr/>
        </p:nvGrpSpPr>
        <p:grpSpPr>
          <a:xfrm rot="0">
            <a:off x="2287161" y="2173380"/>
            <a:ext cx="10014383" cy="6056220"/>
            <a:chOff x="0" y="0"/>
            <a:chExt cx="2637533" cy="1595054"/>
          </a:xfrm>
        </p:grpSpPr>
        <p:sp>
          <p:nvSpPr>
            <p:cNvPr name="Freeform 21" id="21"/>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2" id="22"/>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9"/>
            <a:stretch>
              <a:fillRect l="0" t="0" r="0" b="0"/>
            </a:stretch>
          </a:blipFill>
        </p:spPr>
      </p:sp>
      <p:sp>
        <p:nvSpPr>
          <p:cNvPr name="Freeform 24" id="24"/>
          <p:cNvSpPr/>
          <p:nvPr/>
        </p:nvSpPr>
        <p:spPr>
          <a:xfrm flipH="false" flipV="false" rot="0">
            <a:off x="2406714" y="2374957"/>
            <a:ext cx="9748355" cy="5729709"/>
          </a:xfrm>
          <a:custGeom>
            <a:avLst/>
            <a:gdLst/>
            <a:ahLst/>
            <a:cxnLst/>
            <a:rect r="r" b="b" t="t" l="l"/>
            <a:pathLst>
              <a:path h="5729709" w="9748355">
                <a:moveTo>
                  <a:pt x="0" y="0"/>
                </a:moveTo>
                <a:lnTo>
                  <a:pt x="9748355" y="0"/>
                </a:lnTo>
                <a:lnTo>
                  <a:pt x="9748355" y="5729709"/>
                </a:lnTo>
                <a:lnTo>
                  <a:pt x="0" y="5729709"/>
                </a:lnTo>
                <a:lnTo>
                  <a:pt x="0" y="0"/>
                </a:lnTo>
                <a:close/>
              </a:path>
            </a:pathLst>
          </a:custGeom>
          <a:blipFill>
            <a:blip r:embed="rId10"/>
            <a:stretch>
              <a:fillRect l="0" t="-8624" r="-1963" b="-6954"/>
            </a:stretch>
          </a:blipFill>
        </p:spPr>
      </p:sp>
      <p:sp>
        <p:nvSpPr>
          <p:cNvPr name="TextBox 25" id="25"/>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3595470" y="579549"/>
            <a:ext cx="14692530"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GIRLS VOLLEYBALL 10</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CHELSEA HINRICHSEN</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455" r="0" b="-455"/>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52083" y="2288788"/>
            <a:ext cx="9665490" cy="5825403"/>
          </a:xfrm>
          <a:custGeom>
            <a:avLst/>
            <a:gdLst/>
            <a:ahLst/>
            <a:cxnLst/>
            <a:rect r="r" b="b" t="t" l="l"/>
            <a:pathLst>
              <a:path h="5825403" w="9665490">
                <a:moveTo>
                  <a:pt x="0" y="0"/>
                </a:moveTo>
                <a:lnTo>
                  <a:pt x="9665490" y="0"/>
                </a:lnTo>
                <a:lnTo>
                  <a:pt x="9665490" y="5825403"/>
                </a:lnTo>
                <a:lnTo>
                  <a:pt x="0" y="5825403"/>
                </a:lnTo>
                <a:lnTo>
                  <a:pt x="0" y="0"/>
                </a:lnTo>
                <a:close/>
              </a:path>
            </a:pathLst>
          </a:custGeom>
          <a:blipFill>
            <a:blip r:embed="rId11"/>
            <a:stretch>
              <a:fillRect l="0" t="-5271" r="0" b="-527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4" id="4"/>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sp>
        <p:nvSpPr>
          <p:cNvPr name="TextBox 5" id="5"/>
          <p:cNvSpPr txBox="true"/>
          <p:nvPr/>
        </p:nvSpPr>
        <p:spPr>
          <a:xfrm rot="0">
            <a:off x="3009061" y="1607928"/>
            <a:ext cx="12269877" cy="2066073"/>
          </a:xfrm>
          <a:prstGeom prst="rect">
            <a:avLst/>
          </a:prstGeom>
        </p:spPr>
        <p:txBody>
          <a:bodyPr anchor="t" rtlCol="false" tIns="0" lIns="0" bIns="0" rIns="0">
            <a:spAutoFit/>
          </a:bodyPr>
          <a:lstStyle/>
          <a:p>
            <a:pPr algn="ctr">
              <a:lnSpc>
                <a:spcPts val="7760"/>
              </a:lnSpc>
            </a:pPr>
            <a:r>
              <a:rPr lang="en-US" b="true" sz="9024">
                <a:solidFill>
                  <a:srgbClr val="FFFFFF"/>
                </a:solidFill>
                <a:latin typeface="Glacial Indifference Bold"/>
                <a:ea typeface="Glacial Indifference Bold"/>
                <a:cs typeface="Glacial Indifference Bold"/>
                <a:sym typeface="Glacial Indifference Bold"/>
              </a:rPr>
              <a:t>TERRITORIAL ACKNOWLEDGEMENT</a:t>
            </a:r>
          </a:p>
        </p:txBody>
      </p:sp>
      <p:grpSp>
        <p:nvGrpSpPr>
          <p:cNvPr name="Group 6" id="6"/>
          <p:cNvGrpSpPr/>
          <p:nvPr/>
        </p:nvGrpSpPr>
        <p:grpSpPr>
          <a:xfrm rot="0">
            <a:off x="5226008" y="988577"/>
            <a:ext cx="7340685" cy="705302"/>
            <a:chOff x="0" y="0"/>
            <a:chExt cx="9787580" cy="940403"/>
          </a:xfrm>
        </p:grpSpPr>
        <p:sp>
          <p:nvSpPr>
            <p:cNvPr name="Freeform 7" id="7"/>
            <p:cNvSpPr/>
            <p:nvPr/>
          </p:nvSpPr>
          <p:spPr>
            <a:xfrm flipH="false" flipV="false" rot="0">
              <a:off x="0" y="0"/>
              <a:ext cx="784061" cy="940403"/>
            </a:xfrm>
            <a:custGeom>
              <a:avLst/>
              <a:gdLst/>
              <a:ahLst/>
              <a:cxnLst/>
              <a:rect r="r" b="b" t="t" l="l"/>
              <a:pathLst>
                <a:path h="940403" w="784061">
                  <a:moveTo>
                    <a:pt x="0" y="0"/>
                  </a:moveTo>
                  <a:lnTo>
                    <a:pt x="784061" y="0"/>
                  </a:lnTo>
                  <a:lnTo>
                    <a:pt x="784061" y="940403"/>
                  </a:lnTo>
                  <a:lnTo>
                    <a:pt x="0" y="9404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126586" y="-47625"/>
              <a:ext cx="8660993" cy="525292"/>
            </a:xfrm>
            <a:prstGeom prst="rect">
              <a:avLst/>
            </a:prstGeom>
          </p:spPr>
          <p:txBody>
            <a:bodyPr anchor="t" rtlCol="false" tIns="0" lIns="0" bIns="0" rIns="0">
              <a:spAutoFit/>
            </a:bodyPr>
            <a:lstStyle/>
            <a:p>
              <a:pPr algn="l">
                <a:lnSpc>
                  <a:spcPts val="3342"/>
                </a:lnSpc>
              </a:pPr>
              <a:r>
                <a:rPr lang="en-US" sz="2387" spc="143">
                  <a:solidFill>
                    <a:srgbClr val="F6D67D"/>
                  </a:solidFill>
                  <a:latin typeface="Be Vietnam"/>
                  <a:ea typeface="Be Vietnam"/>
                  <a:cs typeface="Be Vietnam"/>
                  <a:sym typeface="Be Vietnam"/>
                </a:rPr>
                <a:t>GREATER VICTORIA SCHOOL DISTRICT</a:t>
              </a:r>
            </a:p>
          </p:txBody>
        </p:sp>
      </p:grpSp>
      <p:sp>
        <p:nvSpPr>
          <p:cNvPr name="Freeform 9" id="9"/>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7"/>
            <a:stretch>
              <a:fillRect l="0" t="0" r="0" b="0"/>
            </a:stretch>
          </a:blipFill>
        </p:spPr>
      </p:sp>
      <p:sp>
        <p:nvSpPr>
          <p:cNvPr name="TextBox 10" id="10"/>
          <p:cNvSpPr txBox="true"/>
          <p:nvPr/>
        </p:nvSpPr>
        <p:spPr>
          <a:xfrm rot="0">
            <a:off x="3092397" y="4014736"/>
            <a:ext cx="12280639" cy="2525339"/>
          </a:xfrm>
          <a:prstGeom prst="rect">
            <a:avLst/>
          </a:prstGeom>
        </p:spPr>
        <p:txBody>
          <a:bodyPr anchor="t" rtlCol="false" tIns="0" lIns="0" bIns="0" rIns="0">
            <a:spAutoFit/>
          </a:bodyPr>
          <a:lstStyle/>
          <a:p>
            <a:pPr algn="ctr">
              <a:lnSpc>
                <a:spcPts val="3907"/>
              </a:lnSpc>
            </a:pPr>
            <a:r>
              <a:rPr lang="en-US" b="true" sz="4202">
                <a:solidFill>
                  <a:srgbClr val="AE8B50"/>
                </a:solidFill>
                <a:latin typeface="Glacial Indifference Bold"/>
                <a:ea typeface="Glacial Indifference Bold"/>
                <a:cs typeface="Glacial Indifference Bold"/>
                <a:sym typeface="Glacial Indifference Bold"/>
              </a:rPr>
              <a:t>THE GREATER VICTORIA SCHOOL DISTRICT WISHES TO RECOGNIZE AND ACKNOWLEDGE THE ESQUIMALT AND SONGHEES NATIONS, ON WHOSE TRADITIONAL TERRITORIES, WE LIVE, WE LEARN, AND WE DO OUR WORK. </a:t>
            </a:r>
          </a:p>
        </p:txBody>
      </p:sp>
      <p:sp>
        <p:nvSpPr>
          <p:cNvPr name="Freeform 11" id="11"/>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7"/>
            <a:stretch>
              <a:fillRect l="0" t="0" r="0" b="0"/>
            </a:stretch>
          </a:blipFill>
        </p:spPr>
      </p:sp>
      <p:sp>
        <p:nvSpPr>
          <p:cNvPr name="Freeform 12" id="12"/>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8"/>
            <a:stretch>
              <a:fillRect l="0" t="0" r="0" b="0"/>
            </a:stretch>
          </a:blipFill>
        </p:spPr>
      </p:sp>
      <p:sp>
        <p:nvSpPr>
          <p:cNvPr name="Freeform 13" id="13"/>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8"/>
            <a:stretch>
              <a:fillRect l="0" t="0" r="0" b="0"/>
            </a:stretch>
          </a:blipFill>
        </p:spPr>
      </p:sp>
      <p:grpSp>
        <p:nvGrpSpPr>
          <p:cNvPr name="Group 14" id="14"/>
          <p:cNvGrpSpPr/>
          <p:nvPr/>
        </p:nvGrpSpPr>
        <p:grpSpPr>
          <a:xfrm rot="0">
            <a:off x="5886450" y="6931361"/>
            <a:ext cx="3086100" cy="3086100"/>
            <a:chOff x="0" y="0"/>
            <a:chExt cx="4114800" cy="4114800"/>
          </a:xfrm>
        </p:grpSpPr>
        <p:sp>
          <p:nvSpPr>
            <p:cNvPr name="Freeform 15" id="15"/>
            <p:cNvSpPr/>
            <p:nvPr/>
          </p:nvSpPr>
          <p:spPr>
            <a:xfrm flipH="false" flipV="false" rot="0">
              <a:off x="0" y="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9"/>
              <a:stretch>
                <a:fillRect l="0" t="0" r="0" b="0"/>
              </a:stretch>
            </a:blipFill>
          </p:spPr>
        </p:sp>
        <p:grpSp>
          <p:nvGrpSpPr>
            <p:cNvPr name="Group 16" id="16"/>
            <p:cNvGrpSpPr/>
            <p:nvPr/>
          </p:nvGrpSpPr>
          <p:grpSpPr>
            <a:xfrm rot="0">
              <a:off x="160441" y="160441"/>
              <a:ext cx="3793917" cy="3793917"/>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0" r="0" b="0"/>
                </a:stretch>
              </a:blipFill>
            </p:spPr>
          </p:sp>
        </p:grpSp>
      </p:grpSp>
      <p:grpSp>
        <p:nvGrpSpPr>
          <p:cNvPr name="Group 18" id="18"/>
          <p:cNvGrpSpPr/>
          <p:nvPr/>
        </p:nvGrpSpPr>
        <p:grpSpPr>
          <a:xfrm rot="0">
            <a:off x="9937792" y="6931361"/>
            <a:ext cx="3086100" cy="3086100"/>
            <a:chOff x="0" y="0"/>
            <a:chExt cx="4114800" cy="4114800"/>
          </a:xfrm>
        </p:grpSpPr>
        <p:sp>
          <p:nvSpPr>
            <p:cNvPr name="Freeform 19" id="19"/>
            <p:cNvSpPr/>
            <p:nvPr/>
          </p:nvSpPr>
          <p:spPr>
            <a:xfrm flipH="false" flipV="false" rot="0">
              <a:off x="0" y="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9"/>
              <a:stretch>
                <a:fillRect l="0" t="0" r="0" b="0"/>
              </a:stretch>
            </a:blipFill>
          </p:spPr>
        </p:sp>
        <p:grpSp>
          <p:nvGrpSpPr>
            <p:cNvPr name="Group 20" id="20"/>
            <p:cNvGrpSpPr/>
            <p:nvPr/>
          </p:nvGrpSpPr>
          <p:grpSpPr>
            <a:xfrm rot="0">
              <a:off x="160441" y="160441"/>
              <a:ext cx="3793917" cy="3793917"/>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5172" t="0" r="-5172" b="0"/>
                </a:stretch>
              </a:blipFill>
            </p:spPr>
          </p:sp>
        </p:gr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GIRLS VOLLEYBALL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OLIVE BUROW</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08143" y="2353484"/>
            <a:ext cx="9772420" cy="5681593"/>
          </a:xfrm>
          <a:custGeom>
            <a:avLst/>
            <a:gdLst/>
            <a:ahLst/>
            <a:cxnLst/>
            <a:rect r="r" b="b" t="t" l="l"/>
            <a:pathLst>
              <a:path h="5681593" w="9772420">
                <a:moveTo>
                  <a:pt x="0" y="0"/>
                </a:moveTo>
                <a:lnTo>
                  <a:pt x="9772420" y="0"/>
                </a:lnTo>
                <a:lnTo>
                  <a:pt x="9772420" y="5681593"/>
                </a:lnTo>
                <a:lnTo>
                  <a:pt x="0" y="5681593"/>
                </a:lnTo>
                <a:lnTo>
                  <a:pt x="0" y="0"/>
                </a:lnTo>
                <a:close/>
              </a:path>
            </a:pathLst>
          </a:custGeom>
          <a:blipFill>
            <a:blip r:embed="rId11"/>
            <a:stretch>
              <a:fillRect l="0" t="-20955" r="0" b="-35780"/>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BOYS VOLLEYBALL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AGUSTIN FALCO</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34497" y="2307838"/>
            <a:ext cx="9719712" cy="5825403"/>
          </a:xfrm>
          <a:custGeom>
            <a:avLst/>
            <a:gdLst/>
            <a:ahLst/>
            <a:cxnLst/>
            <a:rect r="r" b="b" t="t" l="l"/>
            <a:pathLst>
              <a:path h="5825403" w="9719712">
                <a:moveTo>
                  <a:pt x="0" y="0"/>
                </a:moveTo>
                <a:lnTo>
                  <a:pt x="9719712" y="0"/>
                </a:lnTo>
                <a:lnTo>
                  <a:pt x="9719712" y="5825403"/>
                </a:lnTo>
                <a:lnTo>
                  <a:pt x="0" y="5825403"/>
                </a:lnTo>
                <a:lnTo>
                  <a:pt x="0" y="0"/>
                </a:lnTo>
                <a:close/>
              </a:path>
            </a:pathLst>
          </a:custGeom>
          <a:blipFill>
            <a:blip r:embed="rId11"/>
            <a:stretch>
              <a:fillRect l="0" t="-5582" r="0" b="-5582"/>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BOYS VOLLEYBALL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OWEN MCCULLOUGH</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18880" y="2288788"/>
            <a:ext cx="9731896" cy="5825403"/>
          </a:xfrm>
          <a:custGeom>
            <a:avLst/>
            <a:gdLst/>
            <a:ahLst/>
            <a:cxnLst/>
            <a:rect r="r" b="b" t="t" l="l"/>
            <a:pathLst>
              <a:path h="5825403" w="9731896">
                <a:moveTo>
                  <a:pt x="0" y="0"/>
                </a:moveTo>
                <a:lnTo>
                  <a:pt x="9731896" y="0"/>
                </a:lnTo>
                <a:lnTo>
                  <a:pt x="9731896" y="5825403"/>
                </a:lnTo>
                <a:lnTo>
                  <a:pt x="0" y="5825403"/>
                </a:lnTo>
                <a:lnTo>
                  <a:pt x="0" y="0"/>
                </a:lnTo>
                <a:close/>
              </a:path>
            </a:pathLst>
          </a:custGeom>
          <a:blipFill>
            <a:blip r:embed="rId11"/>
            <a:stretch>
              <a:fillRect l="0" t="-5651" r="0" b="-565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158188"/>
            <a:ext cx="7442573" cy="5749388"/>
          </a:xfrm>
          <a:custGeom>
            <a:avLst/>
            <a:gdLst/>
            <a:ahLst/>
            <a:cxnLst/>
            <a:rect r="r" b="b" t="t" l="l"/>
            <a:pathLst>
              <a:path h="5749388" w="7442573">
                <a:moveTo>
                  <a:pt x="0" y="0"/>
                </a:moveTo>
                <a:lnTo>
                  <a:pt x="7442573" y="0"/>
                </a:lnTo>
                <a:lnTo>
                  <a:pt x="7442573" y="5749388"/>
                </a:lnTo>
                <a:lnTo>
                  <a:pt x="0" y="5749388"/>
                </a:lnTo>
                <a:lnTo>
                  <a:pt x="0" y="0"/>
                </a:lnTo>
                <a:close/>
              </a:path>
            </a:pathLst>
          </a:custGeom>
          <a:blipFill>
            <a:blip r:embed="rId2">
              <a:alphaModFix amt="90000"/>
            </a:blip>
            <a:stretch>
              <a:fillRect l="0" t="0" r="0" b="0"/>
            </a:stretch>
          </a:blipFill>
          <a:ln cap="sq">
            <a:noFill/>
            <a:prstDash val="solid"/>
            <a:miter/>
          </a:ln>
        </p:spPr>
      </p:sp>
      <p:sp>
        <p:nvSpPr>
          <p:cNvPr name="Freeform 3" id="3"/>
          <p:cNvSpPr/>
          <p:nvPr/>
        </p:nvSpPr>
        <p:spPr>
          <a:xfrm flipH="true" flipV="false" rot="0">
            <a:off x="10845427" y="158188"/>
            <a:ext cx="7442573" cy="5749388"/>
          </a:xfrm>
          <a:custGeom>
            <a:avLst/>
            <a:gdLst/>
            <a:ahLst/>
            <a:cxnLst/>
            <a:rect r="r" b="b" t="t" l="l"/>
            <a:pathLst>
              <a:path h="5749388" w="7442573">
                <a:moveTo>
                  <a:pt x="7442573" y="0"/>
                </a:moveTo>
                <a:lnTo>
                  <a:pt x="0" y="0"/>
                </a:lnTo>
                <a:lnTo>
                  <a:pt x="0" y="5749388"/>
                </a:lnTo>
                <a:lnTo>
                  <a:pt x="7442573" y="5749388"/>
                </a:lnTo>
                <a:lnTo>
                  <a:pt x="7442573" y="0"/>
                </a:lnTo>
                <a:close/>
              </a:path>
            </a:pathLst>
          </a:custGeom>
          <a:blipFill>
            <a:blip r:embed="rId2">
              <a:alphaModFix amt="90000"/>
            </a:blip>
            <a:stretch>
              <a:fillRect l="0" t="0" r="0" b="0"/>
            </a:stretch>
          </a:blipFill>
          <a:ln cap="sq">
            <a:noFill/>
            <a:prstDash val="solid"/>
            <a:miter/>
          </a:ln>
        </p:spPr>
      </p:sp>
      <p:sp>
        <p:nvSpPr>
          <p:cNvPr name="Freeform 4" id="4"/>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3">
              <a:alphaModFix amt="8999"/>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9754788" y="1555909"/>
            <a:ext cx="10287000" cy="7175182"/>
          </a:xfrm>
          <a:custGeom>
            <a:avLst/>
            <a:gdLst/>
            <a:ahLst/>
            <a:cxnLst/>
            <a:rect r="r" b="b" t="t" l="l"/>
            <a:pathLst>
              <a:path h="7175182" w="10287000">
                <a:moveTo>
                  <a:pt x="0" y="0"/>
                </a:moveTo>
                <a:lnTo>
                  <a:pt x="10287000" y="0"/>
                </a:lnTo>
                <a:lnTo>
                  <a:pt x="10287000" y="7175182"/>
                </a:lnTo>
                <a:lnTo>
                  <a:pt x="0" y="7175182"/>
                </a:lnTo>
                <a:lnTo>
                  <a:pt x="0" y="0"/>
                </a:lnTo>
                <a:close/>
              </a:path>
            </a:pathLst>
          </a:custGeom>
          <a:blipFill>
            <a:blip r:embed="rId5"/>
            <a:stretch>
              <a:fillRect l="0" t="0" r="0" b="0"/>
            </a:stretch>
          </a:blipFill>
        </p:spPr>
      </p:sp>
      <p:sp>
        <p:nvSpPr>
          <p:cNvPr name="Freeform 6" id="6"/>
          <p:cNvSpPr/>
          <p:nvPr/>
        </p:nvSpPr>
        <p:spPr>
          <a:xfrm flipH="true" flipV="true" rot="-5400000">
            <a:off x="-1555909"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5"/>
            <a:stretch>
              <a:fillRect l="0" t="0" r="0" b="0"/>
            </a:stretch>
          </a:blipFill>
        </p:spPr>
      </p:sp>
      <p:sp>
        <p:nvSpPr>
          <p:cNvPr name="AutoShape 7" id="7"/>
          <p:cNvSpPr/>
          <p:nvPr/>
        </p:nvSpPr>
        <p:spPr>
          <a:xfrm>
            <a:off x="4547373" y="3812390"/>
            <a:ext cx="9517122" cy="0"/>
          </a:xfrm>
          <a:prstGeom prst="line">
            <a:avLst/>
          </a:prstGeom>
          <a:ln cap="flat" w="76200">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3183389" y="1922609"/>
            <a:ext cx="12206989" cy="1851680"/>
          </a:xfrm>
          <a:prstGeom prst="rect">
            <a:avLst/>
          </a:prstGeom>
        </p:spPr>
        <p:txBody>
          <a:bodyPr anchor="t" rtlCol="false" tIns="0" lIns="0" bIns="0" rIns="0">
            <a:spAutoFit/>
          </a:bodyPr>
          <a:lstStyle/>
          <a:p>
            <a:pPr algn="ctr">
              <a:lnSpc>
                <a:spcPts val="13277"/>
              </a:lnSpc>
            </a:pPr>
            <a:r>
              <a:rPr lang="en-US" b="true" sz="15438">
                <a:solidFill>
                  <a:srgbClr val="F6D67D"/>
                </a:solidFill>
                <a:latin typeface="Glacial Indifference Bold"/>
                <a:ea typeface="Glacial Indifference Bold"/>
                <a:cs typeface="Glacial Indifference Bold"/>
                <a:sym typeface="Glacial Indifference Bold"/>
              </a:rPr>
              <a:t>SPORTS</a:t>
            </a:r>
          </a:p>
        </p:txBody>
      </p:sp>
      <p:sp>
        <p:nvSpPr>
          <p:cNvPr name="TextBox 9" id="9"/>
          <p:cNvSpPr txBox="true"/>
          <p:nvPr/>
        </p:nvSpPr>
        <p:spPr>
          <a:xfrm rot="0">
            <a:off x="3685004" y="400050"/>
            <a:ext cx="11203758" cy="1549182"/>
          </a:xfrm>
          <a:prstGeom prst="rect">
            <a:avLst/>
          </a:prstGeom>
        </p:spPr>
        <p:txBody>
          <a:bodyPr anchor="t" rtlCol="false" tIns="0" lIns="0" bIns="0" rIns="0">
            <a:spAutoFit/>
          </a:bodyPr>
          <a:lstStyle/>
          <a:p>
            <a:pPr algn="ctr">
              <a:lnSpc>
                <a:spcPts val="11005"/>
              </a:lnSpc>
            </a:pPr>
            <a:r>
              <a:rPr lang="en-US" sz="12797">
                <a:solidFill>
                  <a:srgbClr val="FFFFFF"/>
                </a:solidFill>
                <a:latin typeface="Glacial Indifference"/>
                <a:ea typeface="Glacial Indifference"/>
                <a:cs typeface="Glacial Indifference"/>
                <a:sym typeface="Glacial Indifference"/>
              </a:rPr>
              <a:t>WINTER</a:t>
            </a:r>
          </a:p>
        </p:txBody>
      </p:sp>
      <p:sp>
        <p:nvSpPr>
          <p:cNvPr name="TextBox 10" id="10"/>
          <p:cNvSpPr txBox="true"/>
          <p:nvPr/>
        </p:nvSpPr>
        <p:spPr>
          <a:xfrm rot="0">
            <a:off x="2062086" y="3955981"/>
            <a:ext cx="14939201" cy="3920084"/>
          </a:xfrm>
          <a:prstGeom prst="rect">
            <a:avLst/>
          </a:prstGeom>
        </p:spPr>
        <p:txBody>
          <a:bodyPr anchor="t" rtlCol="false" tIns="0" lIns="0" bIns="0" rIns="0">
            <a:spAutoFit/>
          </a:bodyPr>
          <a:lstStyle/>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GIRLS BASKETBALL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SENIOR GIRLS BASKETBALL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BOYS BASKETBALL (B)</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BOYS BASKETBALL (A)</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SENIOR BOYS BASKETBALL</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WRESTLING</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CURLING</a:t>
            </a:r>
          </a:p>
        </p:txBody>
      </p:sp>
      <p:sp>
        <p:nvSpPr>
          <p:cNvPr name="Freeform 11" id="11"/>
          <p:cNvSpPr/>
          <p:nvPr/>
        </p:nvSpPr>
        <p:spPr>
          <a:xfrm flipH="false" flipV="false" rot="0">
            <a:off x="3135764" y="254311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6"/>
            <a:stretch>
              <a:fillRect l="0" t="0" r="0" b="0"/>
            </a:stretch>
          </a:blipFill>
        </p:spPr>
      </p:sp>
      <p:sp>
        <p:nvSpPr>
          <p:cNvPr name="Freeform 12" id="12"/>
          <p:cNvSpPr/>
          <p:nvPr/>
        </p:nvSpPr>
        <p:spPr>
          <a:xfrm flipH="false" flipV="false" rot="0">
            <a:off x="13843659" y="582308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GIRLS BASKETBALL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KAYLA FELT</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390170" y="2288788"/>
            <a:ext cx="9808365" cy="5825403"/>
          </a:xfrm>
          <a:custGeom>
            <a:avLst/>
            <a:gdLst/>
            <a:ahLst/>
            <a:cxnLst/>
            <a:rect r="r" b="b" t="t" l="l"/>
            <a:pathLst>
              <a:path h="5825403" w="9808365">
                <a:moveTo>
                  <a:pt x="0" y="0"/>
                </a:moveTo>
                <a:lnTo>
                  <a:pt x="9808365" y="0"/>
                </a:lnTo>
                <a:lnTo>
                  <a:pt x="9808365" y="5825403"/>
                </a:lnTo>
                <a:lnTo>
                  <a:pt x="0" y="5825403"/>
                </a:lnTo>
                <a:lnTo>
                  <a:pt x="0" y="0"/>
                </a:lnTo>
                <a:close/>
              </a:path>
            </a:pathLst>
          </a:custGeom>
          <a:blipFill>
            <a:blip r:embed="rId11"/>
            <a:stretch>
              <a:fillRect l="0" t="-13974" r="-1601" b="0"/>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GIRLS BASKETBALL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ELIANA PENALOSA</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397189" y="2281579"/>
            <a:ext cx="9818630" cy="5825403"/>
          </a:xfrm>
          <a:custGeom>
            <a:avLst/>
            <a:gdLst/>
            <a:ahLst/>
            <a:cxnLst/>
            <a:rect r="r" b="b" t="t" l="l"/>
            <a:pathLst>
              <a:path h="5825403" w="9818630">
                <a:moveTo>
                  <a:pt x="0" y="0"/>
                </a:moveTo>
                <a:lnTo>
                  <a:pt x="9818630" y="0"/>
                </a:lnTo>
                <a:lnTo>
                  <a:pt x="9818630" y="5825403"/>
                </a:lnTo>
                <a:lnTo>
                  <a:pt x="0" y="5825403"/>
                </a:lnTo>
                <a:lnTo>
                  <a:pt x="0" y="0"/>
                </a:lnTo>
                <a:close/>
              </a:path>
            </a:pathLst>
          </a:custGeom>
          <a:blipFill>
            <a:blip r:embed="rId11"/>
            <a:stretch>
              <a:fillRect l="0" t="-6147" r="0" b="-6147"/>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3762935" y="579549"/>
            <a:ext cx="14065275"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BOYS B BASKETBALL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HAYDEN LAM</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385038" y="2270938"/>
            <a:ext cx="9818630" cy="5827635"/>
          </a:xfrm>
          <a:custGeom>
            <a:avLst/>
            <a:gdLst/>
            <a:ahLst/>
            <a:cxnLst/>
            <a:rect r="r" b="b" t="t" l="l"/>
            <a:pathLst>
              <a:path h="5827635" w="9818630">
                <a:moveTo>
                  <a:pt x="0" y="0"/>
                </a:moveTo>
                <a:lnTo>
                  <a:pt x="9818630" y="0"/>
                </a:lnTo>
                <a:lnTo>
                  <a:pt x="9818630" y="5827635"/>
                </a:lnTo>
                <a:lnTo>
                  <a:pt x="0" y="5827635"/>
                </a:lnTo>
                <a:lnTo>
                  <a:pt x="0" y="0"/>
                </a:lnTo>
                <a:close/>
              </a:path>
            </a:pathLst>
          </a:custGeom>
          <a:blipFill>
            <a:blip r:embed="rId11"/>
            <a:stretch>
              <a:fillRect l="0" t="-6231" r="0" b="-623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3667241" y="579549"/>
            <a:ext cx="14160969"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BOYS A BASKETBALL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OWEN CAMPBELL</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397189" y="2297197"/>
            <a:ext cx="9808447" cy="5827635"/>
          </a:xfrm>
          <a:custGeom>
            <a:avLst/>
            <a:gdLst/>
            <a:ahLst/>
            <a:cxnLst/>
            <a:rect r="r" b="b" t="t" l="l"/>
            <a:pathLst>
              <a:path h="5827635" w="9808447">
                <a:moveTo>
                  <a:pt x="0" y="0"/>
                </a:moveTo>
                <a:lnTo>
                  <a:pt x="9808447" y="0"/>
                </a:lnTo>
                <a:lnTo>
                  <a:pt x="9808447" y="5827636"/>
                </a:lnTo>
                <a:lnTo>
                  <a:pt x="0" y="5827636"/>
                </a:lnTo>
                <a:lnTo>
                  <a:pt x="0" y="0"/>
                </a:lnTo>
                <a:close/>
              </a:path>
            </a:pathLst>
          </a:custGeom>
          <a:blipFill>
            <a:blip r:embed="rId11"/>
            <a:stretch>
              <a:fillRect l="0" t="-6173" r="0" b="-6173"/>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BOYS BASKETBALL</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EVAN ENNS</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397189" y="2280463"/>
            <a:ext cx="9818630" cy="5827635"/>
          </a:xfrm>
          <a:custGeom>
            <a:avLst/>
            <a:gdLst/>
            <a:ahLst/>
            <a:cxnLst/>
            <a:rect r="r" b="b" t="t" l="l"/>
            <a:pathLst>
              <a:path h="5827635" w="9818630">
                <a:moveTo>
                  <a:pt x="0" y="0"/>
                </a:moveTo>
                <a:lnTo>
                  <a:pt x="9818630" y="0"/>
                </a:lnTo>
                <a:lnTo>
                  <a:pt x="9818630" y="5827635"/>
                </a:lnTo>
                <a:lnTo>
                  <a:pt x="0" y="5827635"/>
                </a:lnTo>
                <a:lnTo>
                  <a:pt x="0" y="0"/>
                </a:lnTo>
                <a:close/>
              </a:path>
            </a:pathLst>
          </a:custGeom>
          <a:blipFill>
            <a:blip r:embed="rId11"/>
            <a:stretch>
              <a:fillRect l="0" t="-6231" r="0" b="-623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272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WRESTLING</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EVAN BAKER</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61608" y="2291608"/>
            <a:ext cx="9665490" cy="5838814"/>
          </a:xfrm>
          <a:custGeom>
            <a:avLst/>
            <a:gdLst/>
            <a:ahLst/>
            <a:cxnLst/>
            <a:rect r="r" b="b" t="t" l="l"/>
            <a:pathLst>
              <a:path h="5838814" w="9665490">
                <a:moveTo>
                  <a:pt x="0" y="0"/>
                </a:moveTo>
                <a:lnTo>
                  <a:pt x="9665490" y="0"/>
                </a:lnTo>
                <a:lnTo>
                  <a:pt x="9665490" y="5838814"/>
                </a:lnTo>
                <a:lnTo>
                  <a:pt x="0" y="5838814"/>
                </a:lnTo>
                <a:lnTo>
                  <a:pt x="0" y="0"/>
                </a:lnTo>
                <a:close/>
              </a:path>
            </a:pathLst>
          </a:custGeom>
          <a:blipFill>
            <a:blip r:embed="rId11"/>
            <a:stretch>
              <a:fillRect l="0" t="-12387" r="0" b="-12387"/>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3526386" y="2057400"/>
            <a:ext cx="14761614" cy="8229600"/>
          </a:xfrm>
          <a:custGeom>
            <a:avLst/>
            <a:gdLst/>
            <a:ahLst/>
            <a:cxnLst/>
            <a:rect r="r" b="b" t="t" l="l"/>
            <a:pathLst>
              <a:path h="8229600" w="14761614">
                <a:moveTo>
                  <a:pt x="14761614" y="8229600"/>
                </a:moveTo>
                <a:lnTo>
                  <a:pt x="0" y="8229600"/>
                </a:lnTo>
                <a:lnTo>
                  <a:pt x="0" y="0"/>
                </a:lnTo>
                <a:lnTo>
                  <a:pt x="14761614" y="0"/>
                </a:lnTo>
                <a:lnTo>
                  <a:pt x="14761614" y="8229600"/>
                </a:lnTo>
                <a:close/>
              </a:path>
            </a:pathLst>
          </a:custGeom>
          <a:blipFill>
            <a:blip r:embed="rId4"/>
            <a:stretch>
              <a:fillRect l="0" t="0" r="0" b="0"/>
            </a:stretch>
          </a:blipFill>
        </p:spPr>
      </p:sp>
      <p:sp>
        <p:nvSpPr>
          <p:cNvPr name="Freeform 4" id="4"/>
          <p:cNvSpPr/>
          <p:nvPr/>
        </p:nvSpPr>
        <p:spPr>
          <a:xfrm flipH="false" flipV="false" rot="0">
            <a:off x="0" y="-480883"/>
            <a:ext cx="18288000" cy="6697980"/>
          </a:xfrm>
          <a:custGeom>
            <a:avLst/>
            <a:gdLst/>
            <a:ahLst/>
            <a:cxnLst/>
            <a:rect r="r" b="b" t="t" l="l"/>
            <a:pathLst>
              <a:path h="6697980" w="18288000">
                <a:moveTo>
                  <a:pt x="0" y="0"/>
                </a:moveTo>
                <a:lnTo>
                  <a:pt x="18288000" y="0"/>
                </a:lnTo>
                <a:lnTo>
                  <a:pt x="18288000" y="6697980"/>
                </a:lnTo>
                <a:lnTo>
                  <a:pt x="0" y="6697980"/>
                </a:lnTo>
                <a:lnTo>
                  <a:pt x="0" y="0"/>
                </a:lnTo>
                <a:close/>
              </a:path>
            </a:pathLst>
          </a:custGeom>
          <a:blipFill>
            <a:blip r:embed="rId5">
              <a:alphaModFix amt="68000"/>
            </a:blip>
            <a:stretch>
              <a:fillRect l="0" t="0" r="0" b="0"/>
            </a:stretch>
          </a:blipFill>
        </p:spPr>
      </p:sp>
      <p:sp>
        <p:nvSpPr>
          <p:cNvPr name="AutoShape 5" id="5"/>
          <p:cNvSpPr/>
          <p:nvPr/>
        </p:nvSpPr>
        <p:spPr>
          <a:xfrm>
            <a:off x="9970955" y="2720469"/>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6" id="6"/>
          <p:cNvSpPr txBox="true"/>
          <p:nvPr/>
        </p:nvSpPr>
        <p:spPr>
          <a:xfrm rot="0">
            <a:off x="8861385" y="1296414"/>
            <a:ext cx="10503027" cy="1590743"/>
          </a:xfrm>
          <a:prstGeom prst="rect">
            <a:avLst/>
          </a:prstGeom>
        </p:spPr>
        <p:txBody>
          <a:bodyPr anchor="t" rtlCol="false" tIns="0" lIns="0" bIns="0" rIns="0">
            <a:spAutoFit/>
          </a:bodyPr>
          <a:lstStyle/>
          <a:p>
            <a:pPr algn="ctr">
              <a:lnSpc>
                <a:spcPts val="11423"/>
              </a:lnSpc>
            </a:pPr>
            <a:r>
              <a:rPr lang="en-US" b="true" sz="13283">
                <a:solidFill>
                  <a:srgbClr val="F6D67D"/>
                </a:solidFill>
                <a:latin typeface="Glacial Indifference Bold"/>
                <a:ea typeface="Glacial Indifference Bold"/>
                <a:cs typeface="Glacial Indifference Bold"/>
                <a:sym typeface="Glacial Indifference Bold"/>
              </a:rPr>
              <a:t>IN REVIEW</a:t>
            </a:r>
          </a:p>
        </p:txBody>
      </p:sp>
      <p:sp>
        <p:nvSpPr>
          <p:cNvPr name="TextBox 7" id="7"/>
          <p:cNvSpPr txBox="true"/>
          <p:nvPr/>
        </p:nvSpPr>
        <p:spPr>
          <a:xfrm rot="0">
            <a:off x="9415782" y="361950"/>
            <a:ext cx="9718082" cy="39824815"/>
          </a:xfrm>
          <a:prstGeom prst="rect">
            <a:avLst/>
          </a:prstGeom>
        </p:spPr>
        <p:txBody>
          <a:bodyPr anchor="t" rtlCol="false" tIns="0" lIns="0" bIns="0" rIns="0">
            <a:spAutoFit/>
          </a:bodyPr>
          <a:lstStyle/>
          <a:p>
            <a:pPr algn="ctr">
              <a:lnSpc>
                <a:spcPts val="7453"/>
              </a:lnSpc>
            </a:pPr>
            <a:r>
              <a:rPr lang="en-US" sz="8667">
                <a:solidFill>
                  <a:srgbClr val="FFFFFF"/>
                </a:solidFill>
                <a:latin typeface="Glacial Indifference"/>
                <a:ea typeface="Glacial Indifference"/>
                <a:cs typeface="Glacial Indifference"/>
                <a:sym typeface="Glacial Indifference"/>
              </a:rPr>
              <a:t>ATHLETICS YEAR </a:t>
            </a: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a:p>
            <a:pPr algn="ctr">
              <a:lnSpc>
                <a:spcPts val="7453"/>
              </a:lnSpc>
            </a:pPr>
          </a:p>
        </p:txBody>
      </p:sp>
      <p:sp>
        <p:nvSpPr>
          <p:cNvPr name="TextBox 8" id="8"/>
          <p:cNvSpPr txBox="true"/>
          <p:nvPr/>
        </p:nvSpPr>
        <p:spPr>
          <a:xfrm rot="0">
            <a:off x="10326145" y="2896682"/>
            <a:ext cx="7383006" cy="681264"/>
          </a:xfrm>
          <a:prstGeom prst="rect">
            <a:avLst/>
          </a:prstGeom>
        </p:spPr>
        <p:txBody>
          <a:bodyPr anchor="t" rtlCol="false" tIns="0" lIns="0" bIns="0" rIns="0">
            <a:spAutoFit/>
          </a:bodyPr>
          <a:lstStyle/>
          <a:p>
            <a:pPr algn="ctr">
              <a:lnSpc>
                <a:spcPts val="5500"/>
              </a:lnSpc>
            </a:pPr>
            <a:r>
              <a:rPr lang="en-US" sz="3928" spc="392">
                <a:solidFill>
                  <a:srgbClr val="FDFDFD"/>
                </a:solidFill>
                <a:latin typeface="Be Vietnam"/>
                <a:ea typeface="Be Vietnam"/>
                <a:cs typeface="Be Vietnam"/>
                <a:sym typeface="Be Vietnam"/>
              </a:rPr>
              <a:t>2025-2026</a:t>
            </a:r>
          </a:p>
        </p:txBody>
      </p:sp>
      <p:sp>
        <p:nvSpPr>
          <p:cNvPr name="Freeform 9" id="9"/>
          <p:cNvSpPr/>
          <p:nvPr/>
        </p:nvSpPr>
        <p:spPr>
          <a:xfrm flipH="false" flipV="false" rot="0">
            <a:off x="10326145" y="307286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6"/>
            <a:stretch>
              <a:fillRect l="0" t="0" r="0" b="0"/>
            </a:stretch>
          </a:blipFill>
        </p:spPr>
      </p:sp>
      <p:sp>
        <p:nvSpPr>
          <p:cNvPr name="Freeform 10" id="10"/>
          <p:cNvSpPr/>
          <p:nvPr/>
        </p:nvSpPr>
        <p:spPr>
          <a:xfrm flipH="false" flipV="false" rot="0">
            <a:off x="12760054" y="4103980"/>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7"/>
            <a:stretch>
              <a:fillRect l="0" t="0" r="0" b="0"/>
            </a:stretch>
          </a:blipFill>
        </p:spPr>
      </p:sp>
      <p:sp>
        <p:nvSpPr>
          <p:cNvPr name="TextBox 11" id="11"/>
          <p:cNvSpPr txBox="true"/>
          <p:nvPr/>
        </p:nvSpPr>
        <p:spPr>
          <a:xfrm rot="0">
            <a:off x="0" y="3853986"/>
            <a:ext cx="5542035" cy="6301771"/>
          </a:xfrm>
          <a:prstGeom prst="rect">
            <a:avLst/>
          </a:prstGeom>
        </p:spPr>
        <p:txBody>
          <a:bodyPr anchor="t" rtlCol="false" tIns="0" lIns="0" bIns="0" rIns="0">
            <a:spAutoFit/>
          </a:bodyPr>
          <a:lstStyle/>
          <a:p>
            <a:pPr algn="ctr">
              <a:lnSpc>
                <a:spcPts val="3883"/>
              </a:lnSpc>
            </a:pPr>
            <a:r>
              <a:rPr lang="en-US" b="true" sz="2773" u="sng">
                <a:solidFill>
                  <a:srgbClr val="FFFFFF"/>
                </a:solidFill>
                <a:latin typeface="Glacial Indifference Bold"/>
                <a:ea typeface="Glacial Indifference Bold"/>
                <a:cs typeface="Glacial Indifference Bold"/>
                <a:sym typeface="Glacial Indifference Bold"/>
              </a:rPr>
              <a:t>ATTENDED ISLANDS (12)</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CROSS COUNTRY</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JUNIOR GIRLS VOLLEYBALL 9</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JUNIOR GIRLS VOLLEYBALL 10</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SENIOR BOYS VOLLEYBALL</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SWIMMING</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JUNIOR GIRLS BASKETBALL</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SENIOR BOYS BASKETBALL</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WRESTLING</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TRACK &amp; FIELD</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JUNIOR GIRLS SOCCER</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SENIOR GIRLS SOCCER</a:t>
            </a:r>
          </a:p>
          <a:p>
            <a:pPr algn="l" marL="598860" indent="-299430" lvl="1">
              <a:lnSpc>
                <a:spcPts val="3883"/>
              </a:lnSpc>
              <a:spcBef>
                <a:spcPct val="0"/>
              </a:spcBef>
              <a:buFont typeface="Arial"/>
              <a:buChar char="•"/>
            </a:pPr>
            <a:r>
              <a:rPr lang="en-US" sz="2773">
                <a:solidFill>
                  <a:srgbClr val="FFFFFF"/>
                </a:solidFill>
                <a:latin typeface="Glacial Indifference"/>
                <a:ea typeface="Glacial Indifference"/>
                <a:cs typeface="Glacial Indifference"/>
                <a:sym typeface="Glacial Indifference"/>
              </a:rPr>
              <a:t>JUNIOR BOYS RUGBY</a:t>
            </a:r>
          </a:p>
        </p:txBody>
      </p:sp>
      <p:sp>
        <p:nvSpPr>
          <p:cNvPr name="TextBox 12" id="12"/>
          <p:cNvSpPr txBox="true"/>
          <p:nvPr/>
        </p:nvSpPr>
        <p:spPr>
          <a:xfrm rot="0">
            <a:off x="5294385" y="3916805"/>
            <a:ext cx="6588550" cy="2901346"/>
          </a:xfrm>
          <a:prstGeom prst="rect">
            <a:avLst/>
          </a:prstGeom>
        </p:spPr>
        <p:txBody>
          <a:bodyPr anchor="t" rtlCol="false" tIns="0" lIns="0" bIns="0" rIns="0">
            <a:spAutoFit/>
          </a:bodyPr>
          <a:lstStyle/>
          <a:p>
            <a:pPr algn="ctr">
              <a:lnSpc>
                <a:spcPts val="3883"/>
              </a:lnSpc>
            </a:pPr>
            <a:r>
              <a:rPr lang="en-US" b="true" sz="2773" u="sng">
                <a:solidFill>
                  <a:srgbClr val="FFFFFF"/>
                </a:solidFill>
                <a:latin typeface="Glacial Indifference Bold"/>
                <a:ea typeface="Glacial Indifference Bold"/>
                <a:cs typeface="Glacial Indifference Bold"/>
                <a:sym typeface="Glacial Indifference Bold"/>
              </a:rPr>
              <a:t>ATTENDED PROVINCIALS (5)</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CROSS COUNTRY</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JUNIOR GIRLS VOLLEYBALL 10</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SWIMMING</a:t>
            </a:r>
          </a:p>
          <a:p>
            <a:pPr algn="l" marL="598860" indent="-299430" lvl="1">
              <a:lnSpc>
                <a:spcPts val="3883"/>
              </a:lnSpc>
              <a:buFont typeface="Arial"/>
              <a:buChar char="•"/>
            </a:pPr>
            <a:r>
              <a:rPr lang="en-US" sz="2773">
                <a:solidFill>
                  <a:srgbClr val="FFFFFF"/>
                </a:solidFill>
                <a:latin typeface="Glacial Indifference"/>
                <a:ea typeface="Glacial Indifference"/>
                <a:cs typeface="Glacial Indifference"/>
                <a:sym typeface="Glacial Indifference"/>
              </a:rPr>
              <a:t>WRESTLING</a:t>
            </a:r>
          </a:p>
          <a:p>
            <a:pPr algn="l" marL="598860" indent="-299430" lvl="1">
              <a:lnSpc>
                <a:spcPts val="3883"/>
              </a:lnSpc>
              <a:spcBef>
                <a:spcPct val="0"/>
              </a:spcBef>
              <a:buFont typeface="Arial"/>
              <a:buChar char="•"/>
            </a:pPr>
            <a:r>
              <a:rPr lang="en-US" sz="2773">
                <a:solidFill>
                  <a:srgbClr val="FFFFFF"/>
                </a:solidFill>
                <a:latin typeface="Glacial Indifference"/>
                <a:ea typeface="Glacial Indifference"/>
                <a:cs typeface="Glacial Indifference"/>
                <a:sym typeface="Glacial Indifference"/>
              </a:rPr>
              <a:t>TRACK &amp; FIELD</a:t>
            </a:r>
          </a:p>
        </p:txBody>
      </p:sp>
      <p:sp>
        <p:nvSpPr>
          <p:cNvPr name="TextBox 13" id="13"/>
          <p:cNvSpPr txBox="true"/>
          <p:nvPr/>
        </p:nvSpPr>
        <p:spPr>
          <a:xfrm rot="0">
            <a:off x="4645608" y="507619"/>
            <a:ext cx="5065408" cy="3051937"/>
          </a:xfrm>
          <a:prstGeom prst="rect">
            <a:avLst/>
          </a:prstGeom>
        </p:spPr>
        <p:txBody>
          <a:bodyPr anchor="t" rtlCol="false" tIns="0" lIns="0" bIns="0" rIns="0">
            <a:spAutoFit/>
          </a:bodyPr>
          <a:lstStyle/>
          <a:p>
            <a:pPr algn="ctr">
              <a:lnSpc>
                <a:spcPts val="3458"/>
              </a:lnSpc>
            </a:pPr>
            <a:r>
              <a:rPr lang="en-US" b="true" sz="2470" u="sng">
                <a:solidFill>
                  <a:srgbClr val="FFFFFF"/>
                </a:solidFill>
                <a:latin typeface="Glacial Indifference Bold"/>
                <a:ea typeface="Glacial Indifference Bold"/>
                <a:cs typeface="Glacial Indifference Bold"/>
                <a:sym typeface="Glacial Indifference Bold"/>
              </a:rPr>
              <a:t>PARTICIPANTS</a:t>
            </a:r>
          </a:p>
          <a:p>
            <a:pPr algn="ctr">
              <a:lnSpc>
                <a:spcPts val="3458"/>
              </a:lnSpc>
            </a:pPr>
            <a:r>
              <a:rPr lang="en-US" b="true" sz="2470">
                <a:solidFill>
                  <a:srgbClr val="FFFFFF"/>
                </a:solidFill>
                <a:latin typeface="Glacial Indifference Bold"/>
                <a:ea typeface="Glacial Indifference Bold"/>
                <a:cs typeface="Glacial Indifference Bold"/>
                <a:sym typeface="Glacial Indifference Bold"/>
              </a:rPr>
              <a:t>328 DISTINCT ATHLETES TAKING PART IN ATHLETICS AT SPECTRUM! </a:t>
            </a:r>
          </a:p>
          <a:p>
            <a:pPr algn="ctr">
              <a:lnSpc>
                <a:spcPts val="3458"/>
              </a:lnSpc>
            </a:pPr>
            <a:r>
              <a:rPr lang="en-US" b="true" sz="2470">
                <a:solidFill>
                  <a:srgbClr val="FFFFFF"/>
                </a:solidFill>
                <a:latin typeface="Glacial Indifference Bold"/>
                <a:ea typeface="Glacial Indifference Bold"/>
                <a:cs typeface="Glacial Indifference Bold"/>
                <a:sym typeface="Glacial Indifference Bold"/>
              </a:rPr>
              <a:t>111 MULTI-SPORT ATHLETES</a:t>
            </a:r>
          </a:p>
          <a:p>
            <a:pPr algn="ctr">
              <a:lnSpc>
                <a:spcPts val="3458"/>
              </a:lnSpc>
            </a:pPr>
            <a:r>
              <a:rPr lang="en-US" b="true" sz="2470">
                <a:solidFill>
                  <a:srgbClr val="FFFFFF"/>
                </a:solidFill>
                <a:latin typeface="Glacial Indifference Bold"/>
                <a:ea typeface="Glacial Indifference Bold"/>
                <a:cs typeface="Glacial Indifference Bold"/>
                <a:sym typeface="Glacial Indifference Bold"/>
              </a:rPr>
              <a:t>5 STUDENT ATHLETES GOING ON TO PLAY COLLEGIATE SPORT!</a:t>
            </a:r>
          </a:p>
          <a:p>
            <a:pPr algn="ctr">
              <a:lnSpc>
                <a:spcPts val="3458"/>
              </a:lnSpc>
              <a:spcBef>
                <a:spcPct val="0"/>
              </a:spcBef>
            </a:pPr>
          </a:p>
        </p:txBody>
      </p:sp>
      <p:sp>
        <p:nvSpPr>
          <p:cNvPr name="TextBox 14" id="14"/>
          <p:cNvSpPr txBox="true"/>
          <p:nvPr/>
        </p:nvSpPr>
        <p:spPr>
          <a:xfrm rot="0">
            <a:off x="228600" y="507619"/>
            <a:ext cx="4016727" cy="1737156"/>
          </a:xfrm>
          <a:prstGeom prst="rect">
            <a:avLst/>
          </a:prstGeom>
        </p:spPr>
        <p:txBody>
          <a:bodyPr anchor="t" rtlCol="false" tIns="0" lIns="0" bIns="0" rIns="0">
            <a:spAutoFit/>
          </a:bodyPr>
          <a:lstStyle/>
          <a:p>
            <a:pPr algn="ctr">
              <a:lnSpc>
                <a:spcPts val="3476"/>
              </a:lnSpc>
            </a:pPr>
            <a:r>
              <a:rPr lang="en-US" b="true" sz="2483" u="sng">
                <a:solidFill>
                  <a:srgbClr val="FFFFFF"/>
                </a:solidFill>
                <a:latin typeface="Glacial Indifference Bold"/>
                <a:ea typeface="Glacial Indifference Bold"/>
                <a:cs typeface="Glacial Indifference Bold"/>
                <a:sym typeface="Glacial Indifference Bold"/>
              </a:rPr>
              <a:t>TEAMS</a:t>
            </a:r>
          </a:p>
          <a:p>
            <a:pPr algn="ctr">
              <a:lnSpc>
                <a:spcPts val="3476"/>
              </a:lnSpc>
              <a:spcBef>
                <a:spcPct val="0"/>
              </a:spcBef>
            </a:pPr>
            <a:r>
              <a:rPr lang="en-US" b="true" sz="2483">
                <a:solidFill>
                  <a:srgbClr val="FFFFFF"/>
                </a:solidFill>
                <a:latin typeface="Glacial Indifference Bold"/>
                <a:ea typeface="Glacial Indifference Bold"/>
                <a:cs typeface="Glacial Indifference Bold"/>
                <a:sym typeface="Glacial Indifference Bold"/>
              </a:rPr>
              <a:t>27 DISTINCT TEAMS PARTICIPATING IN LVISSAA &amp; BC SCHOOL SPORTS!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272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CURLING</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OLIVER LEWIS</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08850" y="2321113"/>
            <a:ext cx="9771005" cy="5745341"/>
          </a:xfrm>
          <a:custGeom>
            <a:avLst/>
            <a:gdLst/>
            <a:ahLst/>
            <a:cxnLst/>
            <a:rect r="r" b="b" t="t" l="l"/>
            <a:pathLst>
              <a:path h="5745341" w="9771005">
                <a:moveTo>
                  <a:pt x="0" y="0"/>
                </a:moveTo>
                <a:lnTo>
                  <a:pt x="9771005" y="0"/>
                </a:lnTo>
                <a:lnTo>
                  <a:pt x="9771005" y="5745341"/>
                </a:lnTo>
                <a:lnTo>
                  <a:pt x="0" y="5745341"/>
                </a:lnTo>
                <a:lnTo>
                  <a:pt x="0" y="0"/>
                </a:lnTo>
                <a:close/>
              </a:path>
            </a:pathLst>
          </a:custGeom>
          <a:blipFill>
            <a:blip r:embed="rId11"/>
            <a:stretch>
              <a:fillRect l="0" t="-30560" r="0" b="-28478"/>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158188"/>
            <a:ext cx="7442573" cy="5749388"/>
          </a:xfrm>
          <a:custGeom>
            <a:avLst/>
            <a:gdLst/>
            <a:ahLst/>
            <a:cxnLst/>
            <a:rect r="r" b="b" t="t" l="l"/>
            <a:pathLst>
              <a:path h="5749388" w="7442573">
                <a:moveTo>
                  <a:pt x="0" y="0"/>
                </a:moveTo>
                <a:lnTo>
                  <a:pt x="7442573" y="0"/>
                </a:lnTo>
                <a:lnTo>
                  <a:pt x="7442573" y="5749388"/>
                </a:lnTo>
                <a:lnTo>
                  <a:pt x="0" y="5749388"/>
                </a:lnTo>
                <a:lnTo>
                  <a:pt x="0" y="0"/>
                </a:lnTo>
                <a:close/>
              </a:path>
            </a:pathLst>
          </a:custGeom>
          <a:blipFill>
            <a:blip r:embed="rId2">
              <a:alphaModFix amt="90000"/>
            </a:blip>
            <a:stretch>
              <a:fillRect l="0" t="0" r="0" b="0"/>
            </a:stretch>
          </a:blipFill>
          <a:ln cap="sq">
            <a:noFill/>
            <a:prstDash val="solid"/>
            <a:miter/>
          </a:ln>
        </p:spPr>
      </p:sp>
      <p:sp>
        <p:nvSpPr>
          <p:cNvPr name="Freeform 3" id="3"/>
          <p:cNvSpPr/>
          <p:nvPr/>
        </p:nvSpPr>
        <p:spPr>
          <a:xfrm flipH="true" flipV="false" rot="0">
            <a:off x="10845427" y="158188"/>
            <a:ext cx="7442573" cy="5749388"/>
          </a:xfrm>
          <a:custGeom>
            <a:avLst/>
            <a:gdLst/>
            <a:ahLst/>
            <a:cxnLst/>
            <a:rect r="r" b="b" t="t" l="l"/>
            <a:pathLst>
              <a:path h="5749388" w="7442573">
                <a:moveTo>
                  <a:pt x="7442573" y="0"/>
                </a:moveTo>
                <a:lnTo>
                  <a:pt x="0" y="0"/>
                </a:lnTo>
                <a:lnTo>
                  <a:pt x="0" y="5749388"/>
                </a:lnTo>
                <a:lnTo>
                  <a:pt x="7442573" y="5749388"/>
                </a:lnTo>
                <a:lnTo>
                  <a:pt x="7442573" y="0"/>
                </a:lnTo>
                <a:close/>
              </a:path>
            </a:pathLst>
          </a:custGeom>
          <a:blipFill>
            <a:blip r:embed="rId2">
              <a:alphaModFix amt="90000"/>
            </a:blip>
            <a:stretch>
              <a:fillRect l="0" t="0" r="0" b="0"/>
            </a:stretch>
          </a:blipFill>
          <a:ln cap="sq">
            <a:noFill/>
            <a:prstDash val="solid"/>
            <a:miter/>
          </a:ln>
        </p:spPr>
      </p:sp>
      <p:sp>
        <p:nvSpPr>
          <p:cNvPr name="Freeform 4" id="4"/>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3">
              <a:alphaModFix amt="8999"/>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9754788" y="1555909"/>
            <a:ext cx="10287000" cy="7175182"/>
          </a:xfrm>
          <a:custGeom>
            <a:avLst/>
            <a:gdLst/>
            <a:ahLst/>
            <a:cxnLst/>
            <a:rect r="r" b="b" t="t" l="l"/>
            <a:pathLst>
              <a:path h="7175182" w="10287000">
                <a:moveTo>
                  <a:pt x="0" y="0"/>
                </a:moveTo>
                <a:lnTo>
                  <a:pt x="10287000" y="0"/>
                </a:lnTo>
                <a:lnTo>
                  <a:pt x="10287000" y="7175182"/>
                </a:lnTo>
                <a:lnTo>
                  <a:pt x="0" y="7175182"/>
                </a:lnTo>
                <a:lnTo>
                  <a:pt x="0" y="0"/>
                </a:lnTo>
                <a:close/>
              </a:path>
            </a:pathLst>
          </a:custGeom>
          <a:blipFill>
            <a:blip r:embed="rId5"/>
            <a:stretch>
              <a:fillRect l="0" t="0" r="0" b="0"/>
            </a:stretch>
          </a:blipFill>
        </p:spPr>
      </p:sp>
      <p:sp>
        <p:nvSpPr>
          <p:cNvPr name="Freeform 6" id="6"/>
          <p:cNvSpPr/>
          <p:nvPr/>
        </p:nvSpPr>
        <p:spPr>
          <a:xfrm flipH="true" flipV="true" rot="-5400000">
            <a:off x="-1555909"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5"/>
            <a:stretch>
              <a:fillRect l="0" t="0" r="0" b="0"/>
            </a:stretch>
          </a:blipFill>
        </p:spPr>
      </p:sp>
      <p:sp>
        <p:nvSpPr>
          <p:cNvPr name="AutoShape 7" id="7"/>
          <p:cNvSpPr/>
          <p:nvPr/>
        </p:nvSpPr>
        <p:spPr>
          <a:xfrm>
            <a:off x="4547373" y="3812390"/>
            <a:ext cx="9517122" cy="0"/>
          </a:xfrm>
          <a:prstGeom prst="line">
            <a:avLst/>
          </a:prstGeom>
          <a:ln cap="flat" w="76200">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3183389" y="1922609"/>
            <a:ext cx="12206989" cy="1851680"/>
          </a:xfrm>
          <a:prstGeom prst="rect">
            <a:avLst/>
          </a:prstGeom>
        </p:spPr>
        <p:txBody>
          <a:bodyPr anchor="t" rtlCol="false" tIns="0" lIns="0" bIns="0" rIns="0">
            <a:spAutoFit/>
          </a:bodyPr>
          <a:lstStyle/>
          <a:p>
            <a:pPr algn="ctr">
              <a:lnSpc>
                <a:spcPts val="13277"/>
              </a:lnSpc>
            </a:pPr>
            <a:r>
              <a:rPr lang="en-US" b="true" sz="15438">
                <a:solidFill>
                  <a:srgbClr val="F6D67D"/>
                </a:solidFill>
                <a:latin typeface="Glacial Indifference Bold"/>
                <a:ea typeface="Glacial Indifference Bold"/>
                <a:cs typeface="Glacial Indifference Bold"/>
                <a:sym typeface="Glacial Indifference Bold"/>
              </a:rPr>
              <a:t>SPORTS</a:t>
            </a:r>
          </a:p>
        </p:txBody>
      </p:sp>
      <p:sp>
        <p:nvSpPr>
          <p:cNvPr name="TextBox 9" id="9"/>
          <p:cNvSpPr txBox="true"/>
          <p:nvPr/>
        </p:nvSpPr>
        <p:spPr>
          <a:xfrm rot="0">
            <a:off x="3685004" y="400050"/>
            <a:ext cx="11203758" cy="1549182"/>
          </a:xfrm>
          <a:prstGeom prst="rect">
            <a:avLst/>
          </a:prstGeom>
        </p:spPr>
        <p:txBody>
          <a:bodyPr anchor="t" rtlCol="false" tIns="0" lIns="0" bIns="0" rIns="0">
            <a:spAutoFit/>
          </a:bodyPr>
          <a:lstStyle/>
          <a:p>
            <a:pPr algn="ctr">
              <a:lnSpc>
                <a:spcPts val="11005"/>
              </a:lnSpc>
            </a:pPr>
            <a:r>
              <a:rPr lang="en-US" sz="12797">
                <a:solidFill>
                  <a:srgbClr val="FFFFFF"/>
                </a:solidFill>
                <a:latin typeface="Glacial Indifference"/>
                <a:ea typeface="Glacial Indifference"/>
                <a:cs typeface="Glacial Indifference"/>
                <a:sym typeface="Glacial Indifference"/>
              </a:rPr>
              <a:t>SPRING</a:t>
            </a:r>
          </a:p>
        </p:txBody>
      </p:sp>
      <p:sp>
        <p:nvSpPr>
          <p:cNvPr name="TextBox 10" id="10"/>
          <p:cNvSpPr txBox="true"/>
          <p:nvPr/>
        </p:nvSpPr>
        <p:spPr>
          <a:xfrm rot="0">
            <a:off x="2062086" y="3955981"/>
            <a:ext cx="14939201" cy="5044034"/>
          </a:xfrm>
          <a:prstGeom prst="rect">
            <a:avLst/>
          </a:prstGeom>
        </p:spPr>
        <p:txBody>
          <a:bodyPr anchor="t" rtlCol="false" tIns="0" lIns="0" bIns="0" rIns="0">
            <a:spAutoFit/>
          </a:bodyPr>
          <a:lstStyle/>
          <a:p>
            <a:pPr algn="ctr">
              <a:lnSpc>
                <a:spcPts val="4432"/>
              </a:lnSpc>
            </a:pPr>
            <a:r>
              <a:rPr lang="en-US" b="true" sz="3165" spc="316">
                <a:solidFill>
                  <a:srgbClr val="FDFDFD"/>
                </a:solidFill>
                <a:latin typeface="Be Vietnam Ultra-Bold"/>
                <a:ea typeface="Be Vietnam Ultra-Bold"/>
                <a:cs typeface="Be Vietnam Ultra-Bold"/>
                <a:sym typeface="Be Vietnam Ultra-Bold"/>
              </a:rPr>
              <a:t>BADMINTON</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TRACK &amp; FIELD</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GOLF</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ULTIMATE FRISBEE</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SENIOR GIRLS RUGBY</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BOYS RUGBY</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SENIOR BOYS RUGBY</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JUNIOR GIRLS SOCCER</a:t>
            </a:r>
          </a:p>
          <a:p>
            <a:pPr algn="ctr">
              <a:lnSpc>
                <a:spcPts val="4432"/>
              </a:lnSpc>
            </a:pPr>
            <a:r>
              <a:rPr lang="en-US" b="true" sz="3165" spc="316">
                <a:solidFill>
                  <a:srgbClr val="FDFDFD"/>
                </a:solidFill>
                <a:latin typeface="Be Vietnam Ultra-Bold"/>
                <a:ea typeface="Be Vietnam Ultra-Bold"/>
                <a:cs typeface="Be Vietnam Ultra-Bold"/>
                <a:sym typeface="Be Vietnam Ultra-Bold"/>
              </a:rPr>
              <a:t>SENIOR GIRLS SOCCER</a:t>
            </a:r>
          </a:p>
        </p:txBody>
      </p:sp>
      <p:sp>
        <p:nvSpPr>
          <p:cNvPr name="Freeform 11" id="11"/>
          <p:cNvSpPr/>
          <p:nvPr/>
        </p:nvSpPr>
        <p:spPr>
          <a:xfrm flipH="false" flipV="false" rot="0">
            <a:off x="3135764" y="254311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6"/>
            <a:stretch>
              <a:fillRect l="0" t="0" r="0" b="0"/>
            </a:stretch>
          </a:blipFill>
        </p:spPr>
      </p:sp>
      <p:sp>
        <p:nvSpPr>
          <p:cNvPr name="Freeform 12" id="12"/>
          <p:cNvSpPr/>
          <p:nvPr/>
        </p:nvSpPr>
        <p:spPr>
          <a:xfrm flipH="false" flipV="false" rot="0">
            <a:off x="13843659" y="582308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0817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BADMINTON</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sp>
        <p:nvSpPr>
          <p:cNvPr name="Freeform 10" id="10"/>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5"/>
            <a:stretch>
              <a:fillRect l="0" t="0" r="0" b="0"/>
            </a:stretch>
          </a:blipFill>
        </p:spPr>
      </p:sp>
      <p:sp>
        <p:nvSpPr>
          <p:cNvPr name="Freeform 11" id="11"/>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grpSp>
        <p:nvGrpSpPr>
          <p:cNvPr name="Group 12" id="12"/>
          <p:cNvGrpSpPr/>
          <p:nvPr/>
        </p:nvGrpSpPr>
        <p:grpSpPr>
          <a:xfrm rot="0">
            <a:off x="2287161" y="2173380"/>
            <a:ext cx="10014383" cy="6056220"/>
            <a:chOff x="0" y="0"/>
            <a:chExt cx="2637533" cy="1595054"/>
          </a:xfrm>
        </p:grpSpPr>
        <p:sp>
          <p:nvSpPr>
            <p:cNvPr name="Freeform 13" id="13"/>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14" id="14"/>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2518123" y="6353109"/>
            <a:ext cx="2826379" cy="3527462"/>
            <a:chOff x="0" y="0"/>
            <a:chExt cx="3768506" cy="4703283"/>
          </a:xfrm>
        </p:grpSpPr>
        <p:sp>
          <p:nvSpPr>
            <p:cNvPr name="Freeform 16" id="16"/>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17" id="17"/>
            <p:cNvGrpSpPr/>
            <p:nvPr/>
          </p:nvGrpSpPr>
          <p:grpSpPr>
            <a:xfrm rot="0">
              <a:off x="83544" y="115974"/>
              <a:ext cx="3601417" cy="447133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19" id="19"/>
          <p:cNvGrpSpPr/>
          <p:nvPr/>
        </p:nvGrpSpPr>
        <p:grpSpPr>
          <a:xfrm rot="0">
            <a:off x="15423521" y="6353109"/>
            <a:ext cx="2826379" cy="3527462"/>
            <a:chOff x="0" y="0"/>
            <a:chExt cx="3768506" cy="4703283"/>
          </a:xfrm>
        </p:grpSpPr>
        <p:sp>
          <p:nvSpPr>
            <p:cNvPr name="Freeform 20" id="20"/>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1" id="21"/>
            <p:cNvGrpSpPr/>
            <p:nvPr/>
          </p:nvGrpSpPr>
          <p:grpSpPr>
            <a:xfrm rot="0">
              <a:off x="83544" y="115974"/>
              <a:ext cx="3601417" cy="4471336"/>
              <a:chOff x="0" y="0"/>
              <a:chExt cx="7627211" cy="9469557"/>
            </a:xfrm>
          </p:grpSpPr>
          <p:sp>
            <p:nvSpPr>
              <p:cNvPr name="Freeform 22" id="22"/>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23" id="23"/>
          <p:cNvGrpSpPr/>
          <p:nvPr/>
        </p:nvGrpSpPr>
        <p:grpSpPr>
          <a:xfrm rot="0">
            <a:off x="12546698" y="2235097"/>
            <a:ext cx="2826379" cy="3527462"/>
            <a:chOff x="0" y="0"/>
            <a:chExt cx="3768506" cy="4703283"/>
          </a:xfrm>
        </p:grpSpPr>
        <p:sp>
          <p:nvSpPr>
            <p:cNvPr name="Freeform 24" id="24"/>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5" id="25"/>
            <p:cNvGrpSpPr/>
            <p:nvPr/>
          </p:nvGrpSpPr>
          <p:grpSpPr>
            <a:xfrm rot="0">
              <a:off x="83544" y="115974"/>
              <a:ext cx="3601417" cy="4471336"/>
              <a:chOff x="0" y="0"/>
              <a:chExt cx="7627211" cy="9469557"/>
            </a:xfrm>
          </p:grpSpPr>
          <p:sp>
            <p:nvSpPr>
              <p:cNvPr name="Freeform 26" id="26"/>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27" id="27"/>
          <p:cNvGrpSpPr/>
          <p:nvPr/>
        </p:nvGrpSpPr>
        <p:grpSpPr>
          <a:xfrm rot="0">
            <a:off x="15452096" y="2235097"/>
            <a:ext cx="2826379" cy="3527462"/>
            <a:chOff x="0" y="0"/>
            <a:chExt cx="3768506" cy="4703283"/>
          </a:xfrm>
        </p:grpSpPr>
        <p:sp>
          <p:nvSpPr>
            <p:cNvPr name="Freeform 28" id="28"/>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9" id="29"/>
            <p:cNvGrpSpPr/>
            <p:nvPr/>
          </p:nvGrpSpPr>
          <p:grpSpPr>
            <a:xfrm rot="0">
              <a:off x="83544" y="115974"/>
              <a:ext cx="3601417" cy="4471336"/>
              <a:chOff x="0" y="0"/>
              <a:chExt cx="7627211" cy="9469557"/>
            </a:xfrm>
          </p:grpSpPr>
          <p:sp>
            <p:nvSpPr>
              <p:cNvPr name="Freeform 30" id="3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31" id="31"/>
          <p:cNvGrpSpPr/>
          <p:nvPr/>
        </p:nvGrpSpPr>
        <p:grpSpPr>
          <a:xfrm rot="0">
            <a:off x="4844922" y="2270760"/>
            <a:ext cx="13433553" cy="7609812"/>
            <a:chOff x="0" y="0"/>
            <a:chExt cx="17911403" cy="10146416"/>
          </a:xfrm>
        </p:grpSpPr>
        <p:sp>
          <p:nvSpPr>
            <p:cNvPr name="Freeform 32" id="32"/>
            <p:cNvSpPr/>
            <p:nvPr/>
          </p:nvSpPr>
          <p:spPr>
            <a:xfrm flipH="false" flipV="false" rot="0">
              <a:off x="10288085" y="0"/>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7"/>
              <a:stretch>
                <a:fillRect l="0" t="0" r="0" b="0"/>
              </a:stretch>
            </a:blipFill>
          </p:spPr>
        </p:sp>
        <p:grpSp>
          <p:nvGrpSpPr>
            <p:cNvPr name="Group 33" id="33"/>
            <p:cNvGrpSpPr/>
            <p:nvPr/>
          </p:nvGrpSpPr>
          <p:grpSpPr>
            <a:xfrm rot="0">
              <a:off x="10370785" y="114801"/>
              <a:ext cx="3565006" cy="4426130"/>
              <a:chOff x="0" y="0"/>
              <a:chExt cx="7627211" cy="9469557"/>
            </a:xfrm>
          </p:grpSpPr>
          <p:sp>
            <p:nvSpPr>
              <p:cNvPr name="Freeform 34" id="34"/>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9"/>
                <a:stretch>
                  <a:fillRect l="0" t="-340" r="0" b="-340"/>
                </a:stretch>
              </a:blipFill>
            </p:spPr>
          </p:sp>
        </p:grpSp>
        <p:sp>
          <p:nvSpPr>
            <p:cNvPr name="Freeform 35" id="35"/>
            <p:cNvSpPr/>
            <p:nvPr/>
          </p:nvSpPr>
          <p:spPr>
            <a:xfrm flipH="false" flipV="false" rot="0">
              <a:off x="14180998" y="0"/>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7"/>
              <a:stretch>
                <a:fillRect l="0" t="0" r="0" b="0"/>
              </a:stretch>
            </a:blipFill>
          </p:spPr>
        </p:sp>
        <p:grpSp>
          <p:nvGrpSpPr>
            <p:cNvPr name="Group 36" id="36"/>
            <p:cNvGrpSpPr/>
            <p:nvPr/>
          </p:nvGrpSpPr>
          <p:grpSpPr>
            <a:xfrm rot="0">
              <a:off x="14263698" y="114801"/>
              <a:ext cx="3565006" cy="4426130"/>
              <a:chOff x="0" y="0"/>
              <a:chExt cx="7627211" cy="9469557"/>
            </a:xfrm>
          </p:grpSpPr>
          <p:sp>
            <p:nvSpPr>
              <p:cNvPr name="Freeform 37" id="37"/>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sp>
          <p:nvSpPr>
            <p:cNvPr name="Freeform 38" id="38"/>
            <p:cNvSpPr/>
            <p:nvPr/>
          </p:nvSpPr>
          <p:spPr>
            <a:xfrm flipH="false" flipV="false" rot="0">
              <a:off x="10222706" y="5490683"/>
              <a:ext cx="3730406" cy="4655733"/>
            </a:xfrm>
            <a:custGeom>
              <a:avLst/>
              <a:gdLst/>
              <a:ahLst/>
              <a:cxnLst/>
              <a:rect r="r" b="b" t="t" l="l"/>
              <a:pathLst>
                <a:path h="4655733" w="3730406">
                  <a:moveTo>
                    <a:pt x="0" y="0"/>
                  </a:moveTo>
                  <a:lnTo>
                    <a:pt x="3730406" y="0"/>
                  </a:lnTo>
                  <a:lnTo>
                    <a:pt x="3730406" y="4655733"/>
                  </a:lnTo>
                  <a:lnTo>
                    <a:pt x="0" y="4655733"/>
                  </a:lnTo>
                  <a:lnTo>
                    <a:pt x="0" y="0"/>
                  </a:lnTo>
                  <a:close/>
                </a:path>
              </a:pathLst>
            </a:custGeom>
            <a:blipFill>
              <a:blip r:embed="rId7"/>
              <a:stretch>
                <a:fillRect l="0" t="0" r="0" b="0"/>
              </a:stretch>
            </a:blipFill>
          </p:spPr>
        </p:sp>
        <p:grpSp>
          <p:nvGrpSpPr>
            <p:cNvPr name="Group 39" id="39"/>
            <p:cNvGrpSpPr/>
            <p:nvPr/>
          </p:nvGrpSpPr>
          <p:grpSpPr>
            <a:xfrm rot="0">
              <a:off x="10305406" y="5605485"/>
              <a:ext cx="3565006" cy="4426130"/>
              <a:chOff x="0" y="0"/>
              <a:chExt cx="7627211" cy="9469557"/>
            </a:xfrm>
          </p:grpSpPr>
          <p:sp>
            <p:nvSpPr>
              <p:cNvPr name="Freeform 40" id="4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1"/>
                <a:stretch>
                  <a:fillRect l="0" t="-340" r="0" b="-340"/>
                </a:stretch>
              </a:blipFill>
            </p:spPr>
          </p:sp>
        </p:grpSp>
        <p:sp>
          <p:nvSpPr>
            <p:cNvPr name="Freeform 41" id="41"/>
            <p:cNvSpPr/>
            <p:nvPr/>
          </p:nvSpPr>
          <p:spPr>
            <a:xfrm flipH="false" flipV="false" rot="0">
              <a:off x="14123848" y="5490683"/>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7"/>
              <a:stretch>
                <a:fillRect l="0" t="0" r="0" b="0"/>
              </a:stretch>
            </a:blipFill>
          </p:spPr>
        </p:sp>
        <p:grpSp>
          <p:nvGrpSpPr>
            <p:cNvPr name="Group 42" id="42"/>
            <p:cNvGrpSpPr/>
            <p:nvPr/>
          </p:nvGrpSpPr>
          <p:grpSpPr>
            <a:xfrm rot="0">
              <a:off x="14206548" y="5605485"/>
              <a:ext cx="3565006" cy="4426130"/>
              <a:chOff x="0" y="0"/>
              <a:chExt cx="7627211" cy="9469557"/>
            </a:xfrm>
          </p:grpSpPr>
          <p:sp>
            <p:nvSpPr>
              <p:cNvPr name="Freeform 43" id="4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2"/>
                <a:stretch>
                  <a:fillRect l="0" t="-340" r="0" b="-340"/>
                </a:stretch>
              </a:blipFill>
            </p:spPr>
          </p:sp>
        </p:grpSp>
        <p:sp>
          <p:nvSpPr>
            <p:cNvPr name="TextBox 44" id="44"/>
            <p:cNvSpPr txBox="true"/>
            <p:nvPr/>
          </p:nvSpPr>
          <p:spPr>
            <a:xfrm rot="0">
              <a:off x="0" y="8466040"/>
              <a:ext cx="9727123"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JR. ASHANTTE EATA &amp; OWEN HEIDORN</a:t>
              </a:r>
            </a:p>
          </p:txBody>
        </p:sp>
        <p:sp>
          <p:nvSpPr>
            <p:cNvPr name="TextBox 45" id="45"/>
            <p:cNvSpPr txBox="true"/>
            <p:nvPr/>
          </p:nvSpPr>
          <p:spPr>
            <a:xfrm rot="0">
              <a:off x="0" y="9063665"/>
              <a:ext cx="9727123"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SR. YUKA YOSHIDA &amp; JUSTIN DEREK VALDEZ</a:t>
              </a:r>
            </a:p>
          </p:txBody>
        </p:sp>
      </p:grpSp>
      <p:sp>
        <p:nvSpPr>
          <p:cNvPr name="Freeform 46" id="46"/>
          <p:cNvSpPr/>
          <p:nvPr/>
        </p:nvSpPr>
        <p:spPr>
          <a:xfrm flipH="false" flipV="false" rot="0">
            <a:off x="2445824" y="2309269"/>
            <a:ext cx="9694441" cy="5825403"/>
          </a:xfrm>
          <a:custGeom>
            <a:avLst/>
            <a:gdLst/>
            <a:ahLst/>
            <a:cxnLst/>
            <a:rect r="r" b="b" t="t" l="l"/>
            <a:pathLst>
              <a:path h="5825403" w="9694441">
                <a:moveTo>
                  <a:pt x="0" y="0"/>
                </a:moveTo>
                <a:lnTo>
                  <a:pt x="9694440" y="0"/>
                </a:lnTo>
                <a:lnTo>
                  <a:pt x="9694440" y="5825403"/>
                </a:lnTo>
                <a:lnTo>
                  <a:pt x="0" y="5825403"/>
                </a:lnTo>
                <a:lnTo>
                  <a:pt x="0" y="0"/>
                </a:lnTo>
                <a:close/>
              </a:path>
            </a:pathLst>
          </a:custGeom>
          <a:blipFill>
            <a:blip r:embed="rId13"/>
            <a:stretch>
              <a:fillRect l="0" t="-5437" r="0" b="-5437"/>
            </a:stretch>
          </a:blipFill>
        </p:spPr>
      </p:sp>
      <p:sp>
        <p:nvSpPr>
          <p:cNvPr name="TextBox 47" id="47"/>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MVPS -</a:t>
            </a:r>
          </a:p>
        </p:txBody>
      </p:sp>
      <p:sp>
        <p:nvSpPr>
          <p:cNvPr name="TextBox 48" id="48"/>
          <p:cNvSpPr txBox="true"/>
          <p:nvPr/>
        </p:nvSpPr>
        <p:spPr>
          <a:xfrm rot="0">
            <a:off x="12664947" y="5657980"/>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GIRL</a:t>
            </a:r>
          </a:p>
        </p:txBody>
      </p:sp>
      <p:sp>
        <p:nvSpPr>
          <p:cNvPr name="TextBox 49" id="49"/>
          <p:cNvSpPr txBox="true"/>
          <p:nvPr/>
        </p:nvSpPr>
        <p:spPr>
          <a:xfrm rot="0">
            <a:off x="15538118" y="5657980"/>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BOY</a:t>
            </a:r>
          </a:p>
        </p:txBody>
      </p:sp>
      <p:sp>
        <p:nvSpPr>
          <p:cNvPr name="TextBox 50" id="50"/>
          <p:cNvSpPr txBox="true"/>
          <p:nvPr/>
        </p:nvSpPr>
        <p:spPr>
          <a:xfrm rot="0">
            <a:off x="12664947"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SR. GIRL</a:t>
            </a:r>
          </a:p>
        </p:txBody>
      </p:sp>
      <p:sp>
        <p:nvSpPr>
          <p:cNvPr name="TextBox 51" id="51"/>
          <p:cNvSpPr txBox="true"/>
          <p:nvPr/>
        </p:nvSpPr>
        <p:spPr>
          <a:xfrm rot="0">
            <a:off x="15538118"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SR. BOY</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891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TRACK &amp; FIELD</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sp>
        <p:nvSpPr>
          <p:cNvPr name="Freeform 10" id="10"/>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5"/>
            <a:stretch>
              <a:fillRect l="0" t="0" r="0" b="0"/>
            </a:stretch>
          </a:blipFill>
        </p:spPr>
      </p:sp>
      <p:sp>
        <p:nvSpPr>
          <p:cNvPr name="Freeform 11" id="11"/>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grpSp>
        <p:nvGrpSpPr>
          <p:cNvPr name="Group 12" id="12"/>
          <p:cNvGrpSpPr/>
          <p:nvPr/>
        </p:nvGrpSpPr>
        <p:grpSpPr>
          <a:xfrm rot="0">
            <a:off x="2287161" y="2173380"/>
            <a:ext cx="10014383" cy="6056220"/>
            <a:chOff x="0" y="0"/>
            <a:chExt cx="2637533" cy="1595054"/>
          </a:xfrm>
        </p:grpSpPr>
        <p:sp>
          <p:nvSpPr>
            <p:cNvPr name="Freeform 13" id="13"/>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14" id="14"/>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2518123" y="6353109"/>
            <a:ext cx="2826379" cy="3527462"/>
            <a:chOff x="0" y="0"/>
            <a:chExt cx="3768506" cy="4703283"/>
          </a:xfrm>
        </p:grpSpPr>
        <p:sp>
          <p:nvSpPr>
            <p:cNvPr name="Freeform 16" id="16"/>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17" id="17"/>
            <p:cNvGrpSpPr/>
            <p:nvPr/>
          </p:nvGrpSpPr>
          <p:grpSpPr>
            <a:xfrm rot="0">
              <a:off x="83544" y="115974"/>
              <a:ext cx="3601417" cy="447133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19" id="19"/>
          <p:cNvGrpSpPr/>
          <p:nvPr/>
        </p:nvGrpSpPr>
        <p:grpSpPr>
          <a:xfrm rot="0">
            <a:off x="15423521" y="6353109"/>
            <a:ext cx="2826379" cy="3527462"/>
            <a:chOff x="0" y="0"/>
            <a:chExt cx="3768506" cy="4703283"/>
          </a:xfrm>
        </p:grpSpPr>
        <p:sp>
          <p:nvSpPr>
            <p:cNvPr name="Freeform 20" id="20"/>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1" id="21"/>
            <p:cNvGrpSpPr/>
            <p:nvPr/>
          </p:nvGrpSpPr>
          <p:grpSpPr>
            <a:xfrm rot="0">
              <a:off x="83544" y="115974"/>
              <a:ext cx="3601417" cy="4471336"/>
              <a:chOff x="0" y="0"/>
              <a:chExt cx="7627211" cy="9469557"/>
            </a:xfrm>
          </p:grpSpPr>
          <p:sp>
            <p:nvSpPr>
              <p:cNvPr name="Freeform 22" id="22"/>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23" id="23"/>
          <p:cNvGrpSpPr/>
          <p:nvPr/>
        </p:nvGrpSpPr>
        <p:grpSpPr>
          <a:xfrm rot="0">
            <a:off x="12546698" y="2235097"/>
            <a:ext cx="2826379" cy="3527462"/>
            <a:chOff x="0" y="0"/>
            <a:chExt cx="3768506" cy="4703283"/>
          </a:xfrm>
        </p:grpSpPr>
        <p:sp>
          <p:nvSpPr>
            <p:cNvPr name="Freeform 24" id="24"/>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5" id="25"/>
            <p:cNvGrpSpPr/>
            <p:nvPr/>
          </p:nvGrpSpPr>
          <p:grpSpPr>
            <a:xfrm rot="0">
              <a:off x="83544" y="115974"/>
              <a:ext cx="3601417" cy="4471336"/>
              <a:chOff x="0" y="0"/>
              <a:chExt cx="7627211" cy="9469557"/>
            </a:xfrm>
          </p:grpSpPr>
          <p:sp>
            <p:nvSpPr>
              <p:cNvPr name="Freeform 26" id="26"/>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27" id="27"/>
          <p:cNvGrpSpPr/>
          <p:nvPr/>
        </p:nvGrpSpPr>
        <p:grpSpPr>
          <a:xfrm rot="0">
            <a:off x="15452096" y="2235097"/>
            <a:ext cx="2826379" cy="3527462"/>
            <a:chOff x="0" y="0"/>
            <a:chExt cx="3768506" cy="4703283"/>
          </a:xfrm>
        </p:grpSpPr>
        <p:sp>
          <p:nvSpPr>
            <p:cNvPr name="Freeform 28" id="28"/>
            <p:cNvSpPr/>
            <p:nvPr/>
          </p:nvSpPr>
          <p:spPr>
            <a:xfrm flipH="false" flipV="false" rot="0">
              <a:off x="0" y="0"/>
              <a:ext cx="3768506" cy="4703283"/>
            </a:xfrm>
            <a:custGeom>
              <a:avLst/>
              <a:gdLst/>
              <a:ahLst/>
              <a:cxnLst/>
              <a:rect r="r" b="b" t="t" l="l"/>
              <a:pathLst>
                <a:path h="4703283" w="3768506">
                  <a:moveTo>
                    <a:pt x="0" y="0"/>
                  </a:moveTo>
                  <a:lnTo>
                    <a:pt x="3768506" y="0"/>
                  </a:lnTo>
                  <a:lnTo>
                    <a:pt x="3768506" y="4703283"/>
                  </a:lnTo>
                  <a:lnTo>
                    <a:pt x="0" y="4703283"/>
                  </a:lnTo>
                  <a:lnTo>
                    <a:pt x="0" y="0"/>
                  </a:lnTo>
                  <a:close/>
                </a:path>
              </a:pathLst>
            </a:custGeom>
            <a:blipFill>
              <a:blip r:embed="rId7"/>
              <a:stretch>
                <a:fillRect l="0" t="0" r="0" b="0"/>
              </a:stretch>
            </a:blipFill>
          </p:spPr>
        </p:sp>
        <p:grpSp>
          <p:nvGrpSpPr>
            <p:cNvPr name="Group 29" id="29"/>
            <p:cNvGrpSpPr/>
            <p:nvPr/>
          </p:nvGrpSpPr>
          <p:grpSpPr>
            <a:xfrm rot="0">
              <a:off x="83544" y="115974"/>
              <a:ext cx="3601417" cy="4471336"/>
              <a:chOff x="0" y="0"/>
              <a:chExt cx="7627211" cy="9469557"/>
            </a:xfrm>
          </p:grpSpPr>
          <p:sp>
            <p:nvSpPr>
              <p:cNvPr name="Freeform 30" id="3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8"/>
                <a:stretch>
                  <a:fillRect l="-12077" t="0" r="-12077" b="0"/>
                </a:stretch>
              </a:blipFill>
            </p:spPr>
          </p:sp>
        </p:grpSp>
      </p:grpSp>
      <p:grpSp>
        <p:nvGrpSpPr>
          <p:cNvPr name="Group 31" id="31"/>
          <p:cNvGrpSpPr/>
          <p:nvPr/>
        </p:nvGrpSpPr>
        <p:grpSpPr>
          <a:xfrm rot="0">
            <a:off x="4844922" y="2270760"/>
            <a:ext cx="13433553" cy="7609812"/>
            <a:chOff x="0" y="0"/>
            <a:chExt cx="17911403" cy="10146416"/>
          </a:xfrm>
        </p:grpSpPr>
        <p:sp>
          <p:nvSpPr>
            <p:cNvPr name="Freeform 32" id="32"/>
            <p:cNvSpPr/>
            <p:nvPr/>
          </p:nvSpPr>
          <p:spPr>
            <a:xfrm flipH="false" flipV="false" rot="0">
              <a:off x="10288085" y="0"/>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7"/>
              <a:stretch>
                <a:fillRect l="0" t="0" r="0" b="0"/>
              </a:stretch>
            </a:blipFill>
          </p:spPr>
        </p:sp>
        <p:grpSp>
          <p:nvGrpSpPr>
            <p:cNvPr name="Group 33" id="33"/>
            <p:cNvGrpSpPr/>
            <p:nvPr/>
          </p:nvGrpSpPr>
          <p:grpSpPr>
            <a:xfrm rot="0">
              <a:off x="10370785" y="114801"/>
              <a:ext cx="3565006" cy="4426130"/>
              <a:chOff x="0" y="0"/>
              <a:chExt cx="7627211" cy="9469557"/>
            </a:xfrm>
          </p:grpSpPr>
          <p:sp>
            <p:nvSpPr>
              <p:cNvPr name="Freeform 34" id="34"/>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9"/>
                <a:stretch>
                  <a:fillRect l="0" t="-340" r="0" b="-340"/>
                </a:stretch>
              </a:blipFill>
            </p:spPr>
          </p:sp>
        </p:grpSp>
        <p:sp>
          <p:nvSpPr>
            <p:cNvPr name="Freeform 35" id="35"/>
            <p:cNvSpPr/>
            <p:nvPr/>
          </p:nvSpPr>
          <p:spPr>
            <a:xfrm flipH="false" flipV="false" rot="0">
              <a:off x="14180998" y="0"/>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7"/>
              <a:stretch>
                <a:fillRect l="0" t="0" r="0" b="0"/>
              </a:stretch>
            </a:blipFill>
          </p:spPr>
        </p:sp>
        <p:grpSp>
          <p:nvGrpSpPr>
            <p:cNvPr name="Group 36" id="36"/>
            <p:cNvGrpSpPr/>
            <p:nvPr/>
          </p:nvGrpSpPr>
          <p:grpSpPr>
            <a:xfrm rot="0">
              <a:off x="14263698" y="114801"/>
              <a:ext cx="3565006" cy="4426130"/>
              <a:chOff x="0" y="0"/>
              <a:chExt cx="7627211" cy="9469557"/>
            </a:xfrm>
          </p:grpSpPr>
          <p:sp>
            <p:nvSpPr>
              <p:cNvPr name="Freeform 37" id="37"/>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455" r="0" b="-455"/>
                </a:stretch>
              </a:blipFill>
            </p:spPr>
          </p:sp>
        </p:grpSp>
        <p:sp>
          <p:nvSpPr>
            <p:cNvPr name="Freeform 38" id="38"/>
            <p:cNvSpPr/>
            <p:nvPr/>
          </p:nvSpPr>
          <p:spPr>
            <a:xfrm flipH="false" flipV="false" rot="0">
              <a:off x="10222706" y="5490683"/>
              <a:ext cx="3730406" cy="4655733"/>
            </a:xfrm>
            <a:custGeom>
              <a:avLst/>
              <a:gdLst/>
              <a:ahLst/>
              <a:cxnLst/>
              <a:rect r="r" b="b" t="t" l="l"/>
              <a:pathLst>
                <a:path h="4655733" w="3730406">
                  <a:moveTo>
                    <a:pt x="0" y="0"/>
                  </a:moveTo>
                  <a:lnTo>
                    <a:pt x="3730406" y="0"/>
                  </a:lnTo>
                  <a:lnTo>
                    <a:pt x="3730406" y="4655733"/>
                  </a:lnTo>
                  <a:lnTo>
                    <a:pt x="0" y="4655733"/>
                  </a:lnTo>
                  <a:lnTo>
                    <a:pt x="0" y="0"/>
                  </a:lnTo>
                  <a:close/>
                </a:path>
              </a:pathLst>
            </a:custGeom>
            <a:blipFill>
              <a:blip r:embed="rId7"/>
              <a:stretch>
                <a:fillRect l="0" t="0" r="0" b="0"/>
              </a:stretch>
            </a:blipFill>
          </p:spPr>
        </p:sp>
        <p:grpSp>
          <p:nvGrpSpPr>
            <p:cNvPr name="Group 39" id="39"/>
            <p:cNvGrpSpPr/>
            <p:nvPr/>
          </p:nvGrpSpPr>
          <p:grpSpPr>
            <a:xfrm rot="0">
              <a:off x="10305406" y="5605485"/>
              <a:ext cx="3565006" cy="4426130"/>
              <a:chOff x="0" y="0"/>
              <a:chExt cx="7627211" cy="9469557"/>
            </a:xfrm>
          </p:grpSpPr>
          <p:sp>
            <p:nvSpPr>
              <p:cNvPr name="Freeform 40" id="4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1"/>
                <a:stretch>
                  <a:fillRect l="0" t="-340" r="0" b="-340"/>
                </a:stretch>
              </a:blipFill>
            </p:spPr>
          </p:sp>
        </p:grpSp>
        <p:sp>
          <p:nvSpPr>
            <p:cNvPr name="Freeform 41" id="41"/>
            <p:cNvSpPr/>
            <p:nvPr/>
          </p:nvSpPr>
          <p:spPr>
            <a:xfrm flipH="false" flipV="false" rot="0">
              <a:off x="14123848" y="5490683"/>
              <a:ext cx="3730406" cy="4655733"/>
            </a:xfrm>
            <a:custGeom>
              <a:avLst/>
              <a:gdLst/>
              <a:ahLst/>
              <a:cxnLst/>
              <a:rect r="r" b="b" t="t" l="l"/>
              <a:pathLst>
                <a:path h="4655733" w="3730406">
                  <a:moveTo>
                    <a:pt x="0" y="0"/>
                  </a:moveTo>
                  <a:lnTo>
                    <a:pt x="3730405" y="0"/>
                  </a:lnTo>
                  <a:lnTo>
                    <a:pt x="3730405" y="4655733"/>
                  </a:lnTo>
                  <a:lnTo>
                    <a:pt x="0" y="4655733"/>
                  </a:lnTo>
                  <a:lnTo>
                    <a:pt x="0" y="0"/>
                  </a:lnTo>
                  <a:close/>
                </a:path>
              </a:pathLst>
            </a:custGeom>
            <a:blipFill>
              <a:blip r:embed="rId7"/>
              <a:stretch>
                <a:fillRect l="0" t="0" r="0" b="0"/>
              </a:stretch>
            </a:blipFill>
          </p:spPr>
        </p:sp>
        <p:grpSp>
          <p:nvGrpSpPr>
            <p:cNvPr name="Group 42" id="42"/>
            <p:cNvGrpSpPr/>
            <p:nvPr/>
          </p:nvGrpSpPr>
          <p:grpSpPr>
            <a:xfrm rot="0">
              <a:off x="14206548" y="5605485"/>
              <a:ext cx="3565006" cy="4426130"/>
              <a:chOff x="0" y="0"/>
              <a:chExt cx="7627211" cy="9469557"/>
            </a:xfrm>
          </p:grpSpPr>
          <p:sp>
            <p:nvSpPr>
              <p:cNvPr name="Freeform 43" id="4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2"/>
                <a:stretch>
                  <a:fillRect l="0" t="-340" r="0" b="-340"/>
                </a:stretch>
              </a:blipFill>
            </p:spPr>
          </p:sp>
        </p:grpSp>
        <p:sp>
          <p:nvSpPr>
            <p:cNvPr name="TextBox 44" id="44"/>
            <p:cNvSpPr txBox="true"/>
            <p:nvPr/>
          </p:nvSpPr>
          <p:spPr>
            <a:xfrm rot="0">
              <a:off x="0" y="8466040"/>
              <a:ext cx="9727123"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JR. GRACIE WEGWITZ &amp; LEVI SEEL</a:t>
              </a:r>
            </a:p>
          </p:txBody>
        </p:sp>
        <p:sp>
          <p:nvSpPr>
            <p:cNvPr name="TextBox 45" id="45"/>
            <p:cNvSpPr txBox="true"/>
            <p:nvPr/>
          </p:nvSpPr>
          <p:spPr>
            <a:xfrm rot="0">
              <a:off x="0" y="9063665"/>
              <a:ext cx="9727123" cy="525145"/>
            </a:xfrm>
            <a:prstGeom prst="rect">
              <a:avLst/>
            </a:prstGeom>
          </p:spPr>
          <p:txBody>
            <a:bodyPr anchor="t" rtlCol="false" tIns="0" lIns="0" bIns="0" rIns="0">
              <a:spAutoFit/>
            </a:bodyPr>
            <a:lstStyle/>
            <a:p>
              <a:pPr algn="ctr">
                <a:lnSpc>
                  <a:spcPts val="3359"/>
                </a:lnSpc>
              </a:pPr>
              <a:r>
                <a:rPr lang="en-US" b="true" sz="2399" spc="143">
                  <a:solidFill>
                    <a:srgbClr val="000000"/>
                  </a:solidFill>
                  <a:latin typeface="Be Vietnam Ultra-Bold"/>
                  <a:ea typeface="Be Vietnam Ultra-Bold"/>
                  <a:cs typeface="Be Vietnam Ultra-Bold"/>
                  <a:sym typeface="Be Vietnam Ultra-Bold"/>
                </a:rPr>
                <a:t>SR. ALANNA FELT &amp; TOLUWANI ARIYO</a:t>
              </a:r>
            </a:p>
          </p:txBody>
        </p:sp>
      </p:grpSp>
      <p:sp>
        <p:nvSpPr>
          <p:cNvPr name="Freeform 46" id="46"/>
          <p:cNvSpPr/>
          <p:nvPr/>
        </p:nvSpPr>
        <p:spPr>
          <a:xfrm flipH="false" flipV="false" rot="0">
            <a:off x="2456657" y="2288788"/>
            <a:ext cx="9656341" cy="5825403"/>
          </a:xfrm>
          <a:custGeom>
            <a:avLst/>
            <a:gdLst/>
            <a:ahLst/>
            <a:cxnLst/>
            <a:rect r="r" b="b" t="t" l="l"/>
            <a:pathLst>
              <a:path h="5825403" w="9656341">
                <a:moveTo>
                  <a:pt x="0" y="0"/>
                </a:moveTo>
                <a:lnTo>
                  <a:pt x="9656341" y="0"/>
                </a:lnTo>
                <a:lnTo>
                  <a:pt x="9656341" y="5825403"/>
                </a:lnTo>
                <a:lnTo>
                  <a:pt x="0" y="5825403"/>
                </a:lnTo>
                <a:lnTo>
                  <a:pt x="0" y="0"/>
                </a:lnTo>
                <a:close/>
              </a:path>
            </a:pathLst>
          </a:custGeom>
          <a:blipFill>
            <a:blip r:embed="rId13"/>
            <a:stretch>
              <a:fillRect l="0" t="-5219" r="0" b="-5219"/>
            </a:stretch>
          </a:blipFill>
        </p:spPr>
      </p:sp>
      <p:sp>
        <p:nvSpPr>
          <p:cNvPr name="TextBox 47" id="47"/>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MVPS -</a:t>
            </a:r>
          </a:p>
        </p:txBody>
      </p:sp>
      <p:sp>
        <p:nvSpPr>
          <p:cNvPr name="TextBox 48" id="48"/>
          <p:cNvSpPr txBox="true"/>
          <p:nvPr/>
        </p:nvSpPr>
        <p:spPr>
          <a:xfrm rot="0">
            <a:off x="12664947" y="5657980"/>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GIRL</a:t>
            </a:r>
          </a:p>
        </p:txBody>
      </p:sp>
      <p:sp>
        <p:nvSpPr>
          <p:cNvPr name="TextBox 49" id="49"/>
          <p:cNvSpPr txBox="true"/>
          <p:nvPr/>
        </p:nvSpPr>
        <p:spPr>
          <a:xfrm rot="0">
            <a:off x="15538118" y="5657980"/>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JR. BOY</a:t>
            </a:r>
          </a:p>
        </p:txBody>
      </p:sp>
      <p:sp>
        <p:nvSpPr>
          <p:cNvPr name="TextBox 50" id="50"/>
          <p:cNvSpPr txBox="true"/>
          <p:nvPr/>
        </p:nvSpPr>
        <p:spPr>
          <a:xfrm rot="0">
            <a:off x="12664947"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SR. GIRL</a:t>
            </a:r>
          </a:p>
        </p:txBody>
      </p:sp>
      <p:sp>
        <p:nvSpPr>
          <p:cNvPr name="TextBox 51" id="51"/>
          <p:cNvSpPr txBox="true"/>
          <p:nvPr/>
        </p:nvSpPr>
        <p:spPr>
          <a:xfrm rot="0">
            <a:off x="15538118" y="9676784"/>
            <a:ext cx="2616234" cy="531401"/>
          </a:xfrm>
          <a:prstGeom prst="rect">
            <a:avLst/>
          </a:prstGeom>
        </p:spPr>
        <p:txBody>
          <a:bodyPr anchor="t" rtlCol="false" tIns="0" lIns="0" bIns="0" rIns="0">
            <a:spAutoFit/>
          </a:bodyPr>
          <a:lstStyle/>
          <a:p>
            <a:pPr algn="ctr">
              <a:lnSpc>
                <a:spcPts val="4310"/>
              </a:lnSpc>
            </a:pPr>
            <a:r>
              <a:rPr lang="en-US" b="true" sz="3078" spc="184">
                <a:solidFill>
                  <a:srgbClr val="FFFFFF"/>
                </a:solidFill>
                <a:latin typeface="Be Vietnam Ultra-Bold"/>
                <a:ea typeface="Be Vietnam Ultra-Bold"/>
                <a:cs typeface="Be Vietnam Ultra-Bold"/>
                <a:sym typeface="Be Vietnam Ultra-Bold"/>
              </a:rPr>
              <a:t>SR. BOY</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79603"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GOLF</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BRAEDEN JOHNSON</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13983" y="2337945"/>
            <a:ext cx="9760740" cy="5727089"/>
          </a:xfrm>
          <a:custGeom>
            <a:avLst/>
            <a:gdLst/>
            <a:ahLst/>
            <a:cxnLst/>
            <a:rect r="r" b="b" t="t" l="l"/>
            <a:pathLst>
              <a:path h="5727089" w="9760740">
                <a:moveTo>
                  <a:pt x="0" y="0"/>
                </a:moveTo>
                <a:lnTo>
                  <a:pt x="9760740" y="0"/>
                </a:lnTo>
                <a:lnTo>
                  <a:pt x="9760740" y="5727089"/>
                </a:lnTo>
                <a:lnTo>
                  <a:pt x="0" y="5727089"/>
                </a:lnTo>
                <a:lnTo>
                  <a:pt x="0" y="0"/>
                </a:lnTo>
                <a:close/>
              </a:path>
            </a:pathLst>
          </a:custGeom>
          <a:blipFill>
            <a:blip r:embed="rId11"/>
            <a:stretch>
              <a:fillRect l="0" t="-11304" r="0" b="-16519"/>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36662"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ULTIMATE FRISBEE</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LUCAS LAM</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54339" y="2307395"/>
            <a:ext cx="9659461" cy="5827130"/>
          </a:xfrm>
          <a:custGeom>
            <a:avLst/>
            <a:gdLst/>
            <a:ahLst/>
            <a:cxnLst/>
            <a:rect r="r" b="b" t="t" l="l"/>
            <a:pathLst>
              <a:path h="5827130" w="9659461">
                <a:moveTo>
                  <a:pt x="0" y="0"/>
                </a:moveTo>
                <a:lnTo>
                  <a:pt x="9659461" y="0"/>
                </a:lnTo>
                <a:lnTo>
                  <a:pt x="9659461" y="5827130"/>
                </a:lnTo>
                <a:lnTo>
                  <a:pt x="0" y="5827130"/>
                </a:lnTo>
                <a:lnTo>
                  <a:pt x="0" y="0"/>
                </a:lnTo>
                <a:close/>
              </a:path>
            </a:pathLst>
          </a:custGeom>
          <a:blipFill>
            <a:blip r:embed="rId11"/>
            <a:stretch>
              <a:fillRect l="0" t="-13657" r="0" b="-10668"/>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60553"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GIRLS RUGBY</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ADA BUTCHER</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28405" y="2298313"/>
            <a:ext cx="9731896" cy="5825403"/>
          </a:xfrm>
          <a:custGeom>
            <a:avLst/>
            <a:gdLst/>
            <a:ahLst/>
            <a:cxnLst/>
            <a:rect r="r" b="b" t="t" l="l"/>
            <a:pathLst>
              <a:path h="5825403" w="9731896">
                <a:moveTo>
                  <a:pt x="0" y="0"/>
                </a:moveTo>
                <a:lnTo>
                  <a:pt x="9731896" y="0"/>
                </a:lnTo>
                <a:lnTo>
                  <a:pt x="9731896" y="5825403"/>
                </a:lnTo>
                <a:lnTo>
                  <a:pt x="0" y="5825403"/>
                </a:lnTo>
                <a:lnTo>
                  <a:pt x="0" y="0"/>
                </a:lnTo>
                <a:close/>
              </a:path>
            </a:pathLst>
          </a:custGeom>
          <a:blipFill>
            <a:blip r:embed="rId11"/>
            <a:stretch>
              <a:fillRect l="0" t="-5651" r="0" b="-565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79603"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BOYS RUGBY</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JACK RAMSAY</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34497" y="2298313"/>
            <a:ext cx="9719712" cy="5825403"/>
          </a:xfrm>
          <a:custGeom>
            <a:avLst/>
            <a:gdLst/>
            <a:ahLst/>
            <a:cxnLst/>
            <a:rect r="r" b="b" t="t" l="l"/>
            <a:pathLst>
              <a:path h="5825403" w="9719712">
                <a:moveTo>
                  <a:pt x="0" y="0"/>
                </a:moveTo>
                <a:lnTo>
                  <a:pt x="9719712" y="0"/>
                </a:lnTo>
                <a:lnTo>
                  <a:pt x="9719712" y="5825403"/>
                </a:lnTo>
                <a:lnTo>
                  <a:pt x="0" y="5825403"/>
                </a:lnTo>
                <a:lnTo>
                  <a:pt x="0" y="0"/>
                </a:lnTo>
                <a:close/>
              </a:path>
            </a:pathLst>
          </a:custGeom>
          <a:blipFill>
            <a:blip r:embed="rId11"/>
            <a:stretch>
              <a:fillRect l="0" t="-5582" r="0" b="-5582"/>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198653"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BOYS RUGBY</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ADAM RIBIC</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36299" y="2298313"/>
            <a:ext cx="9731896" cy="5825403"/>
          </a:xfrm>
          <a:custGeom>
            <a:avLst/>
            <a:gdLst/>
            <a:ahLst/>
            <a:cxnLst/>
            <a:rect r="r" b="b" t="t" l="l"/>
            <a:pathLst>
              <a:path h="5825403" w="9731896">
                <a:moveTo>
                  <a:pt x="0" y="0"/>
                </a:moveTo>
                <a:lnTo>
                  <a:pt x="9731895" y="0"/>
                </a:lnTo>
                <a:lnTo>
                  <a:pt x="9731895" y="5825403"/>
                </a:lnTo>
                <a:lnTo>
                  <a:pt x="0" y="5825403"/>
                </a:lnTo>
                <a:lnTo>
                  <a:pt x="0" y="0"/>
                </a:lnTo>
                <a:close/>
              </a:path>
            </a:pathLst>
          </a:custGeom>
          <a:blipFill>
            <a:blip r:embed="rId11"/>
            <a:stretch>
              <a:fillRect l="0" t="-5651" r="0" b="-565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JUNIOR GIRLS SOCCER</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AUBRIE HARPER</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1880462" y="2173380"/>
            <a:ext cx="10421082" cy="6056220"/>
            <a:chOff x="0" y="0"/>
            <a:chExt cx="2744647" cy="1595054"/>
          </a:xfrm>
        </p:grpSpPr>
        <p:sp>
          <p:nvSpPr>
            <p:cNvPr name="Freeform 22" id="22"/>
            <p:cNvSpPr/>
            <p:nvPr/>
          </p:nvSpPr>
          <p:spPr>
            <a:xfrm flipH="false" flipV="false" rot="0">
              <a:off x="0" y="0"/>
              <a:ext cx="2744647" cy="1595054"/>
            </a:xfrm>
            <a:custGeom>
              <a:avLst/>
              <a:gdLst/>
              <a:ahLst/>
              <a:cxnLst/>
              <a:rect r="r" b="b" t="t" l="l"/>
              <a:pathLst>
                <a:path h="1595054" w="2744647">
                  <a:moveTo>
                    <a:pt x="37888" y="0"/>
                  </a:moveTo>
                  <a:lnTo>
                    <a:pt x="2706759" y="0"/>
                  </a:lnTo>
                  <a:cubicBezTo>
                    <a:pt x="2716807" y="0"/>
                    <a:pt x="2726444" y="3992"/>
                    <a:pt x="2733550" y="11097"/>
                  </a:cubicBezTo>
                  <a:cubicBezTo>
                    <a:pt x="2740655" y="18203"/>
                    <a:pt x="2744647" y="27840"/>
                    <a:pt x="2744647" y="37888"/>
                  </a:cubicBezTo>
                  <a:lnTo>
                    <a:pt x="2744647" y="1557166"/>
                  </a:lnTo>
                  <a:cubicBezTo>
                    <a:pt x="2744647" y="1578091"/>
                    <a:pt x="2727684" y="1595054"/>
                    <a:pt x="2706759" y="1595054"/>
                  </a:cubicBezTo>
                  <a:lnTo>
                    <a:pt x="37888" y="1595054"/>
                  </a:lnTo>
                  <a:cubicBezTo>
                    <a:pt x="16963" y="1595054"/>
                    <a:pt x="0" y="1578091"/>
                    <a:pt x="0" y="1557166"/>
                  </a:cubicBezTo>
                  <a:lnTo>
                    <a:pt x="0" y="37888"/>
                  </a:lnTo>
                  <a:cubicBezTo>
                    <a:pt x="0" y="16963"/>
                    <a:pt x="16963" y="0"/>
                    <a:pt x="37888" y="0"/>
                  </a:cubicBezTo>
                  <a:close/>
                </a:path>
              </a:pathLst>
            </a:custGeom>
            <a:solidFill>
              <a:srgbClr val="AE8B50"/>
            </a:solidFill>
          </p:spPr>
        </p:sp>
        <p:sp>
          <p:nvSpPr>
            <p:cNvPr name="TextBox 23" id="23"/>
            <p:cNvSpPr txBox="true"/>
            <p:nvPr/>
          </p:nvSpPr>
          <p:spPr>
            <a:xfrm>
              <a:off x="0" y="-38100"/>
              <a:ext cx="2744647"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012692" y="2342713"/>
            <a:ext cx="10203127" cy="5738802"/>
          </a:xfrm>
          <a:custGeom>
            <a:avLst/>
            <a:gdLst/>
            <a:ahLst/>
            <a:cxnLst/>
            <a:rect r="r" b="b" t="t" l="l"/>
            <a:pathLst>
              <a:path h="5738802" w="10203127">
                <a:moveTo>
                  <a:pt x="0" y="0"/>
                </a:moveTo>
                <a:lnTo>
                  <a:pt x="10203127" y="0"/>
                </a:lnTo>
                <a:lnTo>
                  <a:pt x="10203127" y="5738802"/>
                </a:lnTo>
                <a:lnTo>
                  <a:pt x="0" y="5738802"/>
                </a:lnTo>
                <a:lnTo>
                  <a:pt x="0" y="0"/>
                </a:lnTo>
                <a:close/>
              </a:path>
            </a:pathLst>
          </a:custGeom>
          <a:blipFill>
            <a:blip r:embed="rId11"/>
            <a:stretch>
              <a:fillRect l="-5436" t="0" r="-9643" b="0"/>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4"/>
            <a:stretch>
              <a:fillRect l="0" t="0" r="0" b="0"/>
            </a:stretch>
          </a:blipFill>
        </p:spPr>
      </p:sp>
      <p:grpSp>
        <p:nvGrpSpPr>
          <p:cNvPr name="Group 4" id="4"/>
          <p:cNvGrpSpPr/>
          <p:nvPr/>
        </p:nvGrpSpPr>
        <p:grpSpPr>
          <a:xfrm rot="0">
            <a:off x="7600950" y="4679668"/>
            <a:ext cx="10687050" cy="1059176"/>
            <a:chOff x="0" y="0"/>
            <a:chExt cx="2814696" cy="278960"/>
          </a:xfrm>
        </p:grpSpPr>
        <p:sp>
          <p:nvSpPr>
            <p:cNvPr name="Freeform 5" id="5"/>
            <p:cNvSpPr/>
            <p:nvPr/>
          </p:nvSpPr>
          <p:spPr>
            <a:xfrm flipH="false" flipV="false" rot="0">
              <a:off x="0" y="0"/>
              <a:ext cx="2814696" cy="278960"/>
            </a:xfrm>
            <a:custGeom>
              <a:avLst/>
              <a:gdLst/>
              <a:ahLst/>
              <a:cxnLst/>
              <a:rect r="r" b="b" t="t" l="l"/>
              <a:pathLst>
                <a:path h="278960" w="2814696">
                  <a:moveTo>
                    <a:pt x="0" y="0"/>
                  </a:moveTo>
                  <a:lnTo>
                    <a:pt x="2814696" y="0"/>
                  </a:lnTo>
                  <a:lnTo>
                    <a:pt x="2814696"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2814696" cy="31706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8700" y="881784"/>
            <a:ext cx="6829399" cy="8523431"/>
            <a:chOff x="0" y="0"/>
            <a:chExt cx="9105866" cy="11364575"/>
          </a:xfrm>
        </p:grpSpPr>
        <p:sp>
          <p:nvSpPr>
            <p:cNvPr name="Freeform 8" id="8"/>
            <p:cNvSpPr/>
            <p:nvPr/>
          </p:nvSpPr>
          <p:spPr>
            <a:xfrm flipH="false" flipV="false" rot="0">
              <a:off x="0" y="0"/>
              <a:ext cx="9105866" cy="11364575"/>
            </a:xfrm>
            <a:custGeom>
              <a:avLst/>
              <a:gdLst/>
              <a:ahLst/>
              <a:cxnLst/>
              <a:rect r="r" b="b" t="t" l="l"/>
              <a:pathLst>
                <a:path h="11364575" w="9105866">
                  <a:moveTo>
                    <a:pt x="0" y="0"/>
                  </a:moveTo>
                  <a:lnTo>
                    <a:pt x="9105866" y="0"/>
                  </a:lnTo>
                  <a:lnTo>
                    <a:pt x="9105866" y="11364575"/>
                  </a:lnTo>
                  <a:lnTo>
                    <a:pt x="0" y="11364575"/>
                  </a:lnTo>
                  <a:lnTo>
                    <a:pt x="0" y="0"/>
                  </a:lnTo>
                  <a:close/>
                </a:path>
              </a:pathLst>
            </a:custGeom>
            <a:blipFill>
              <a:blip r:embed="rId5"/>
              <a:stretch>
                <a:fillRect l="0" t="0" r="0" b="0"/>
              </a:stretch>
            </a:blipFill>
          </p:spPr>
        </p:sp>
        <p:grpSp>
          <p:nvGrpSpPr>
            <p:cNvPr name="Group 9" id="9"/>
            <p:cNvGrpSpPr/>
            <p:nvPr/>
          </p:nvGrpSpPr>
          <p:grpSpPr>
            <a:xfrm rot="0">
              <a:off x="201869" y="280228"/>
              <a:ext cx="8702128" cy="10804119"/>
              <a:chOff x="0" y="0"/>
              <a:chExt cx="7627211" cy="9469557"/>
            </a:xfrm>
          </p:grpSpPr>
          <p:sp>
            <p:nvSpPr>
              <p:cNvPr name="Freeform 10" id="1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0" t="-3761" r="0" b="-3761"/>
                </a:stretch>
              </a:blipFill>
            </p:spPr>
          </p:sp>
        </p:grpSp>
      </p:grpSp>
      <p:sp>
        <p:nvSpPr>
          <p:cNvPr name="AutoShape 11" id="11"/>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12" id="12"/>
          <p:cNvSpPr txBox="true"/>
          <p:nvPr/>
        </p:nvSpPr>
        <p:spPr>
          <a:xfrm rot="0">
            <a:off x="8582059" y="1774691"/>
            <a:ext cx="8239097" cy="1514484"/>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LEVI</a:t>
            </a:r>
          </a:p>
        </p:txBody>
      </p:sp>
      <p:sp>
        <p:nvSpPr>
          <p:cNvPr name="TextBox 13" id="13"/>
          <p:cNvSpPr txBox="true"/>
          <p:nvPr/>
        </p:nvSpPr>
        <p:spPr>
          <a:xfrm rot="0">
            <a:off x="7858099" y="3207716"/>
            <a:ext cx="9687016" cy="1471952"/>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SEEL</a:t>
            </a:r>
          </a:p>
        </p:txBody>
      </p:sp>
      <p:sp>
        <p:nvSpPr>
          <p:cNvPr name="TextBox 14" id="14"/>
          <p:cNvSpPr txBox="true"/>
          <p:nvPr/>
        </p:nvSpPr>
        <p:spPr>
          <a:xfrm rot="0">
            <a:off x="8608213" y="6170007"/>
            <a:ext cx="8501074" cy="1775809"/>
          </a:xfrm>
          <a:prstGeom prst="rect">
            <a:avLst/>
          </a:prstGeom>
        </p:spPr>
        <p:txBody>
          <a:bodyPr anchor="t" rtlCol="false" tIns="0" lIns="0" bIns="0" rIns="0">
            <a:spAutoFit/>
          </a:bodyPr>
          <a:lstStyle/>
          <a:p>
            <a:pPr algn="ctr">
              <a:lnSpc>
                <a:spcPts val="2788"/>
              </a:lnSpc>
            </a:pPr>
            <a:r>
              <a:rPr lang="en-US" sz="2788" b="true">
                <a:solidFill>
                  <a:srgbClr val="FDFDFD"/>
                </a:solidFill>
                <a:latin typeface="Be Vietnam Ultra-Bold"/>
                <a:ea typeface="Be Vietnam Ultra-Bold"/>
                <a:cs typeface="Be Vietnam Ultra-Bold"/>
                <a:sym typeface="Be Vietnam Ultra-Bold"/>
              </a:rPr>
              <a:t>PROVINCIAL GOLD MEDAL - JR BOYS JAVELIN</a:t>
            </a:r>
          </a:p>
          <a:p>
            <a:pPr algn="ctr">
              <a:lnSpc>
                <a:spcPts val="2788"/>
              </a:lnSpc>
            </a:pPr>
          </a:p>
          <a:p>
            <a:pPr algn="ctr">
              <a:lnSpc>
                <a:spcPts val="2788"/>
              </a:lnSpc>
            </a:pPr>
            <a:r>
              <a:rPr lang="en-US" sz="2788" b="true">
                <a:solidFill>
                  <a:srgbClr val="FDFDFD"/>
                </a:solidFill>
                <a:latin typeface="Be Vietnam Ultra-Bold"/>
                <a:ea typeface="Be Vietnam Ultra-Bold"/>
                <a:cs typeface="Be Vietnam Ultra-Bold"/>
                <a:sym typeface="Be Vietnam Ultra-Bold"/>
              </a:rPr>
              <a:t>PROVINCIAL GOLD MEDAL - JR BOYS DISCUS</a:t>
            </a:r>
          </a:p>
          <a:p>
            <a:pPr algn="ctr">
              <a:lnSpc>
                <a:spcPts val="2788"/>
              </a:lnSpc>
            </a:pPr>
          </a:p>
          <a:p>
            <a:pPr algn="ctr">
              <a:lnSpc>
                <a:spcPts val="2788"/>
              </a:lnSpc>
            </a:pPr>
            <a:r>
              <a:rPr lang="en-US" sz="2788" b="true">
                <a:solidFill>
                  <a:srgbClr val="FDFDFD"/>
                </a:solidFill>
                <a:latin typeface="Be Vietnam Ultra-Bold"/>
                <a:ea typeface="Be Vietnam Ultra-Bold"/>
                <a:cs typeface="Be Vietnam Ultra-Bold"/>
                <a:sym typeface="Be Vietnam Ultra-Bold"/>
              </a:rPr>
              <a:t>PROVINCIAL GOLD MEDAL - JR BOYS SHOTPUT</a:t>
            </a:r>
          </a:p>
        </p:txBody>
      </p:sp>
      <p:sp>
        <p:nvSpPr>
          <p:cNvPr name="TextBox 15" id="15"/>
          <p:cNvSpPr txBox="true"/>
          <p:nvPr/>
        </p:nvSpPr>
        <p:spPr>
          <a:xfrm rot="0">
            <a:off x="8356329" y="4679668"/>
            <a:ext cx="9176292" cy="925970"/>
          </a:xfrm>
          <a:prstGeom prst="rect">
            <a:avLst/>
          </a:prstGeom>
        </p:spPr>
        <p:txBody>
          <a:bodyPr anchor="t" rtlCol="false" tIns="0" lIns="0" bIns="0" rIns="0">
            <a:spAutoFit/>
          </a:bodyPr>
          <a:lstStyle/>
          <a:p>
            <a:pPr algn="ctr">
              <a:lnSpc>
                <a:spcPts val="7670"/>
              </a:lnSpc>
            </a:pPr>
            <a:r>
              <a:rPr lang="en-US" b="true" sz="5478" spc="328">
                <a:solidFill>
                  <a:srgbClr val="000000"/>
                </a:solidFill>
                <a:latin typeface="Be Vietnam Ultra-Bold"/>
                <a:ea typeface="Be Vietnam Ultra-Bold"/>
                <a:cs typeface="Be Vietnam Ultra-Bold"/>
                <a:sym typeface="Be Vietnam Ultra-Bold"/>
              </a:rPr>
              <a:t>TRACK &amp; FIELD</a:t>
            </a:r>
          </a:p>
        </p:txBody>
      </p:sp>
      <p:sp>
        <p:nvSpPr>
          <p:cNvPr name="Freeform 16" id="16"/>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4"/>
            <a:stretch>
              <a:fillRect l="0" t="0" r="0" b="0"/>
            </a:stretch>
          </a:blipFill>
        </p:spPr>
      </p:sp>
      <p:sp>
        <p:nvSpPr>
          <p:cNvPr name="Freeform 17" id="17"/>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7"/>
            <a:stretch>
              <a:fillRect l="0" t="0" r="0" b="0"/>
            </a:stretch>
          </a:blipFill>
        </p:spPr>
      </p:sp>
      <p:sp>
        <p:nvSpPr>
          <p:cNvPr name="Freeform 18" id="18"/>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9" id="19"/>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Freeform 20" id="20"/>
          <p:cNvSpPr/>
          <p:nvPr/>
        </p:nvSpPr>
        <p:spPr>
          <a:xfrm flipH="false" flipV="false" rot="0">
            <a:off x="15315677" y="8434129"/>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86529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62689" y="4601430"/>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90467" y="8574640"/>
            <a:ext cx="13916719" cy="1059176"/>
            <a:chOff x="0" y="0"/>
            <a:chExt cx="3665309" cy="278960"/>
          </a:xfrm>
        </p:grpSpPr>
        <p:sp>
          <p:nvSpPr>
            <p:cNvPr name="Freeform 5" id="5"/>
            <p:cNvSpPr/>
            <p:nvPr/>
          </p:nvSpPr>
          <p:spPr>
            <a:xfrm flipH="false" flipV="false" rot="0">
              <a:off x="0" y="0"/>
              <a:ext cx="3665309" cy="278960"/>
            </a:xfrm>
            <a:custGeom>
              <a:avLst/>
              <a:gdLst/>
              <a:ahLst/>
              <a:cxnLst/>
              <a:rect r="r" b="b" t="t" l="l"/>
              <a:pathLst>
                <a:path h="278960" w="3665309">
                  <a:moveTo>
                    <a:pt x="0" y="0"/>
                  </a:moveTo>
                  <a:lnTo>
                    <a:pt x="3665309" y="0"/>
                  </a:lnTo>
                  <a:lnTo>
                    <a:pt x="3665309"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3665309"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6855708" y="176153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4265328" y="579549"/>
            <a:ext cx="13562882" cy="1003147"/>
          </a:xfrm>
          <a:prstGeom prst="rect">
            <a:avLst/>
          </a:prstGeom>
        </p:spPr>
        <p:txBody>
          <a:bodyPr anchor="t" rtlCol="false" tIns="0" lIns="0" bIns="0" rIns="0">
            <a:spAutoFit/>
          </a:bodyPr>
          <a:lstStyle/>
          <a:p>
            <a:pPr algn="ctr">
              <a:lnSpc>
                <a:spcPts val="7269"/>
              </a:lnSpc>
            </a:pPr>
            <a:r>
              <a:rPr lang="en-US" b="true" sz="8452">
                <a:solidFill>
                  <a:srgbClr val="F6D67D"/>
                </a:solidFill>
                <a:latin typeface="Glacial Indifference Bold"/>
                <a:ea typeface="Glacial Indifference Bold"/>
                <a:cs typeface="Glacial Indifference Bold"/>
                <a:sym typeface="Glacial Indifference Bold"/>
              </a:rPr>
              <a:t>SENIOR GIRLS SOCCER</a:t>
            </a:r>
          </a:p>
        </p:txBody>
      </p:sp>
      <p:sp>
        <p:nvSpPr>
          <p:cNvPr name="Freeform 9" id="9"/>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0" id="10"/>
          <p:cNvGrpSpPr/>
          <p:nvPr/>
        </p:nvGrpSpPr>
        <p:grpSpPr>
          <a:xfrm rot="0">
            <a:off x="12815339" y="4740021"/>
            <a:ext cx="4307383" cy="5375829"/>
            <a:chOff x="0" y="0"/>
            <a:chExt cx="5743178" cy="7167773"/>
          </a:xfrm>
        </p:grpSpPr>
        <p:sp>
          <p:nvSpPr>
            <p:cNvPr name="Freeform 11" id="11"/>
            <p:cNvSpPr/>
            <p:nvPr/>
          </p:nvSpPr>
          <p:spPr>
            <a:xfrm flipH="false" flipV="false" rot="0">
              <a:off x="0"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2" id="12"/>
            <p:cNvGrpSpPr/>
            <p:nvPr/>
          </p:nvGrpSpPr>
          <p:grpSpPr>
            <a:xfrm rot="0">
              <a:off x="127321" y="176743"/>
              <a:ext cx="5488535" cy="6814286"/>
              <a:chOff x="0" y="0"/>
              <a:chExt cx="7627211" cy="9469557"/>
            </a:xfrm>
          </p:grpSpPr>
          <p:sp>
            <p:nvSpPr>
              <p:cNvPr name="Freeform 13" id="13"/>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2077" t="0" r="-12077" b="0"/>
                </a:stretch>
              </a:blipFill>
            </p:spPr>
          </p:sp>
        </p:grpSp>
      </p:grpSp>
      <p:grpSp>
        <p:nvGrpSpPr>
          <p:cNvPr name="Group 14" id="14"/>
          <p:cNvGrpSpPr/>
          <p:nvPr/>
        </p:nvGrpSpPr>
        <p:grpSpPr>
          <a:xfrm rot="0">
            <a:off x="4303428" y="4778121"/>
            <a:ext cx="12808222" cy="5375829"/>
            <a:chOff x="0" y="0"/>
            <a:chExt cx="17077630" cy="7167773"/>
          </a:xfrm>
        </p:grpSpPr>
        <p:sp>
          <p:nvSpPr>
            <p:cNvPr name="TextBox 15" id="15"/>
            <p:cNvSpPr txBox="true"/>
            <p:nvPr/>
          </p:nvSpPr>
          <p:spPr>
            <a:xfrm rot="0">
              <a:off x="0" y="5084792"/>
              <a:ext cx="11828861" cy="1085515"/>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LAEL HARPER</a:t>
              </a:r>
            </a:p>
          </p:txBody>
        </p:sp>
        <p:sp>
          <p:nvSpPr>
            <p:cNvPr name="Freeform 16" id="16"/>
            <p:cNvSpPr/>
            <p:nvPr/>
          </p:nvSpPr>
          <p:spPr>
            <a:xfrm flipH="false" flipV="false" rot="0">
              <a:off x="11334452" y="0"/>
              <a:ext cx="5743178" cy="7167773"/>
            </a:xfrm>
            <a:custGeom>
              <a:avLst/>
              <a:gdLst/>
              <a:ahLst/>
              <a:cxnLst/>
              <a:rect r="r" b="b" t="t" l="l"/>
              <a:pathLst>
                <a:path h="7167773" w="5743178">
                  <a:moveTo>
                    <a:pt x="0" y="0"/>
                  </a:moveTo>
                  <a:lnTo>
                    <a:pt x="5743178" y="0"/>
                  </a:lnTo>
                  <a:lnTo>
                    <a:pt x="5743178" y="7167773"/>
                  </a:lnTo>
                  <a:lnTo>
                    <a:pt x="0" y="7167773"/>
                  </a:lnTo>
                  <a:lnTo>
                    <a:pt x="0" y="0"/>
                  </a:lnTo>
                  <a:close/>
                </a:path>
              </a:pathLst>
            </a:custGeom>
            <a:blipFill>
              <a:blip r:embed="rId5"/>
              <a:stretch>
                <a:fillRect l="0" t="0" r="0" b="0"/>
              </a:stretch>
            </a:blipFill>
          </p:spPr>
        </p:sp>
        <p:grpSp>
          <p:nvGrpSpPr>
            <p:cNvPr name="Group 17" id="17"/>
            <p:cNvGrpSpPr/>
            <p:nvPr/>
          </p:nvGrpSpPr>
          <p:grpSpPr>
            <a:xfrm rot="0">
              <a:off x="11461773" y="176743"/>
              <a:ext cx="5488535" cy="6814286"/>
              <a:chOff x="0" y="0"/>
              <a:chExt cx="7627211" cy="9469557"/>
            </a:xfrm>
          </p:grpSpPr>
          <p:sp>
            <p:nvSpPr>
              <p:cNvPr name="Freeform 18" id="18"/>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7"/>
                <a:stretch>
                  <a:fillRect l="0" t="-340" r="0" b="-340"/>
                </a:stretch>
              </a:blipFill>
            </p:spPr>
          </p:sp>
        </p:grpSp>
      </p:grpSp>
      <p:sp>
        <p:nvSpPr>
          <p:cNvPr name="Freeform 19" id="19"/>
          <p:cNvSpPr/>
          <p:nvPr/>
        </p:nvSpPr>
        <p:spPr>
          <a:xfrm flipH="true" flipV="false" rot="0">
            <a:off x="14427870" y="4940073"/>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8"/>
            <a:stretch>
              <a:fillRect l="0" t="0" r="0" b="0"/>
            </a:stretch>
          </a:blipFill>
        </p:spPr>
      </p:sp>
      <p:sp>
        <p:nvSpPr>
          <p:cNvPr name="Freeform 20" id="20"/>
          <p:cNvSpPr/>
          <p:nvPr/>
        </p:nvSpPr>
        <p:spPr>
          <a:xfrm flipH="false" flipV="false" rot="0">
            <a:off x="16797325" y="8304141"/>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21" id="21"/>
          <p:cNvGrpSpPr/>
          <p:nvPr/>
        </p:nvGrpSpPr>
        <p:grpSpPr>
          <a:xfrm rot="0">
            <a:off x="2287161" y="2173380"/>
            <a:ext cx="10014383" cy="6056220"/>
            <a:chOff x="0" y="0"/>
            <a:chExt cx="2637533" cy="1595054"/>
          </a:xfrm>
        </p:grpSpPr>
        <p:sp>
          <p:nvSpPr>
            <p:cNvPr name="Freeform 22" id="22"/>
            <p:cNvSpPr/>
            <p:nvPr/>
          </p:nvSpPr>
          <p:spPr>
            <a:xfrm flipH="false" flipV="false" rot="0">
              <a:off x="0" y="0"/>
              <a:ext cx="2637533" cy="1595054"/>
            </a:xfrm>
            <a:custGeom>
              <a:avLst/>
              <a:gdLst/>
              <a:ahLst/>
              <a:cxnLst/>
              <a:rect r="r" b="b" t="t" l="l"/>
              <a:pathLst>
                <a:path h="1595054" w="2637533">
                  <a:moveTo>
                    <a:pt x="39427" y="0"/>
                  </a:moveTo>
                  <a:lnTo>
                    <a:pt x="2598106" y="0"/>
                  </a:lnTo>
                  <a:cubicBezTo>
                    <a:pt x="2619881" y="0"/>
                    <a:pt x="2637533" y="17652"/>
                    <a:pt x="2637533" y="39427"/>
                  </a:cubicBezTo>
                  <a:lnTo>
                    <a:pt x="2637533" y="1555627"/>
                  </a:lnTo>
                  <a:cubicBezTo>
                    <a:pt x="2637533" y="1566084"/>
                    <a:pt x="2633379" y="1576112"/>
                    <a:pt x="2625985" y="1583506"/>
                  </a:cubicBezTo>
                  <a:cubicBezTo>
                    <a:pt x="2618591" y="1590900"/>
                    <a:pt x="2608563" y="1595054"/>
                    <a:pt x="2598106" y="1595054"/>
                  </a:cubicBezTo>
                  <a:lnTo>
                    <a:pt x="39427" y="1595054"/>
                  </a:lnTo>
                  <a:cubicBezTo>
                    <a:pt x="17652" y="1595054"/>
                    <a:pt x="0" y="1577402"/>
                    <a:pt x="0" y="1555627"/>
                  </a:cubicBezTo>
                  <a:lnTo>
                    <a:pt x="0" y="39427"/>
                  </a:lnTo>
                  <a:cubicBezTo>
                    <a:pt x="0" y="17652"/>
                    <a:pt x="17652" y="0"/>
                    <a:pt x="39427" y="0"/>
                  </a:cubicBezTo>
                  <a:close/>
                </a:path>
              </a:pathLst>
            </a:custGeom>
            <a:solidFill>
              <a:srgbClr val="AE8B50"/>
            </a:solidFill>
          </p:spPr>
        </p:sp>
        <p:sp>
          <p:nvSpPr>
            <p:cNvPr name="TextBox 23" id="23"/>
            <p:cNvSpPr txBox="true"/>
            <p:nvPr/>
          </p:nvSpPr>
          <p:spPr>
            <a:xfrm>
              <a:off x="0" y="-38100"/>
              <a:ext cx="2637533" cy="1633154"/>
            </a:xfrm>
            <a:prstGeom prst="rect">
              <a:avLst/>
            </a:prstGeom>
          </p:spPr>
          <p:txBody>
            <a:bodyPr anchor="ctr" rtlCol="false" tIns="50800" lIns="50800" bIns="50800" rIns="50800"/>
            <a:lstStyle/>
            <a:p>
              <a:pPr algn="ctr">
                <a:lnSpc>
                  <a:spcPts val="2659"/>
                </a:lnSpc>
              </a:pPr>
            </a:p>
          </p:txBody>
        </p:sp>
      </p:grpSp>
      <p:sp>
        <p:nvSpPr>
          <p:cNvPr name="Freeform 24" id="24"/>
          <p:cNvSpPr/>
          <p:nvPr/>
        </p:nvSpPr>
        <p:spPr>
          <a:xfrm flipH="false" flipV="false" rot="0">
            <a:off x="14177361" y="2598534"/>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
        <p:nvSpPr>
          <p:cNvPr name="Freeform 25" id="25"/>
          <p:cNvSpPr/>
          <p:nvPr/>
        </p:nvSpPr>
        <p:spPr>
          <a:xfrm flipH="false" flipV="false" rot="0">
            <a:off x="2428405" y="2298313"/>
            <a:ext cx="9731896" cy="5825403"/>
          </a:xfrm>
          <a:custGeom>
            <a:avLst/>
            <a:gdLst/>
            <a:ahLst/>
            <a:cxnLst/>
            <a:rect r="r" b="b" t="t" l="l"/>
            <a:pathLst>
              <a:path h="5825403" w="9731896">
                <a:moveTo>
                  <a:pt x="0" y="0"/>
                </a:moveTo>
                <a:lnTo>
                  <a:pt x="9731896" y="0"/>
                </a:lnTo>
                <a:lnTo>
                  <a:pt x="9731896" y="5825403"/>
                </a:lnTo>
                <a:lnTo>
                  <a:pt x="0" y="5825403"/>
                </a:lnTo>
                <a:lnTo>
                  <a:pt x="0" y="0"/>
                </a:lnTo>
                <a:close/>
              </a:path>
            </a:pathLst>
          </a:custGeom>
          <a:blipFill>
            <a:blip r:embed="rId11"/>
            <a:stretch>
              <a:fillRect l="0" t="-5651" r="0" b="-5651"/>
            </a:stretch>
          </a:blipFill>
        </p:spPr>
      </p:sp>
      <p:sp>
        <p:nvSpPr>
          <p:cNvPr name="TextBox 26" id="26"/>
          <p:cNvSpPr txBox="true"/>
          <p:nvPr/>
        </p:nvSpPr>
        <p:spPr>
          <a:xfrm rot="0">
            <a:off x="114300" y="8570284"/>
            <a:ext cx="4565778" cy="835568"/>
          </a:xfrm>
          <a:prstGeom prst="rect">
            <a:avLst/>
          </a:prstGeom>
        </p:spPr>
        <p:txBody>
          <a:bodyPr anchor="t" rtlCol="false" tIns="0" lIns="0" bIns="0" rIns="0">
            <a:spAutoFit/>
          </a:bodyPr>
          <a:lstStyle/>
          <a:p>
            <a:pPr algn="ctr">
              <a:lnSpc>
                <a:spcPts val="6970"/>
              </a:lnSpc>
            </a:pPr>
            <a:r>
              <a:rPr lang="en-US" b="true" sz="4978" spc="298">
                <a:solidFill>
                  <a:srgbClr val="000000"/>
                </a:solidFill>
                <a:latin typeface="Be Vietnam Ultra-Bold"/>
                <a:ea typeface="Be Vietnam Ultra-Bold"/>
                <a:cs typeface="Be Vietnam Ultra-Bold"/>
                <a:sym typeface="Be Vietnam Ultra-Bold"/>
              </a:rPr>
              <a:t>TEAM MVP -</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158188"/>
            <a:ext cx="7442573" cy="5749388"/>
          </a:xfrm>
          <a:custGeom>
            <a:avLst/>
            <a:gdLst/>
            <a:ahLst/>
            <a:cxnLst/>
            <a:rect r="r" b="b" t="t" l="l"/>
            <a:pathLst>
              <a:path h="5749388" w="7442573">
                <a:moveTo>
                  <a:pt x="0" y="0"/>
                </a:moveTo>
                <a:lnTo>
                  <a:pt x="7442573" y="0"/>
                </a:lnTo>
                <a:lnTo>
                  <a:pt x="7442573" y="5749388"/>
                </a:lnTo>
                <a:lnTo>
                  <a:pt x="0" y="5749388"/>
                </a:lnTo>
                <a:lnTo>
                  <a:pt x="0" y="0"/>
                </a:lnTo>
                <a:close/>
              </a:path>
            </a:pathLst>
          </a:custGeom>
          <a:blipFill>
            <a:blip r:embed="rId2">
              <a:alphaModFix amt="90000"/>
            </a:blip>
            <a:stretch>
              <a:fillRect l="0" t="0" r="0" b="0"/>
            </a:stretch>
          </a:blipFill>
          <a:ln cap="sq">
            <a:noFill/>
            <a:prstDash val="solid"/>
            <a:miter/>
          </a:ln>
        </p:spPr>
      </p:sp>
      <p:sp>
        <p:nvSpPr>
          <p:cNvPr name="Freeform 3" id="3"/>
          <p:cNvSpPr/>
          <p:nvPr/>
        </p:nvSpPr>
        <p:spPr>
          <a:xfrm flipH="true" flipV="false" rot="0">
            <a:off x="10845427" y="158188"/>
            <a:ext cx="7442573" cy="5749388"/>
          </a:xfrm>
          <a:custGeom>
            <a:avLst/>
            <a:gdLst/>
            <a:ahLst/>
            <a:cxnLst/>
            <a:rect r="r" b="b" t="t" l="l"/>
            <a:pathLst>
              <a:path h="5749388" w="7442573">
                <a:moveTo>
                  <a:pt x="7442573" y="0"/>
                </a:moveTo>
                <a:lnTo>
                  <a:pt x="0" y="0"/>
                </a:lnTo>
                <a:lnTo>
                  <a:pt x="0" y="5749388"/>
                </a:lnTo>
                <a:lnTo>
                  <a:pt x="7442573" y="5749388"/>
                </a:lnTo>
                <a:lnTo>
                  <a:pt x="7442573" y="0"/>
                </a:lnTo>
                <a:close/>
              </a:path>
            </a:pathLst>
          </a:custGeom>
          <a:blipFill>
            <a:blip r:embed="rId2">
              <a:alphaModFix amt="90000"/>
            </a:blip>
            <a:stretch>
              <a:fillRect l="0" t="0" r="0" b="0"/>
            </a:stretch>
          </a:blipFill>
          <a:ln cap="sq">
            <a:noFill/>
            <a:prstDash val="solid"/>
            <a:miter/>
          </a:ln>
        </p:spPr>
      </p:sp>
      <p:sp>
        <p:nvSpPr>
          <p:cNvPr name="Freeform 4" id="4"/>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3">
              <a:alphaModFix amt="8999"/>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5400000">
            <a:off x="11150492" y="1460659"/>
            <a:ext cx="10287000" cy="7175182"/>
          </a:xfrm>
          <a:custGeom>
            <a:avLst/>
            <a:gdLst/>
            <a:ahLst/>
            <a:cxnLst/>
            <a:rect r="r" b="b" t="t" l="l"/>
            <a:pathLst>
              <a:path h="7175182" w="10287000">
                <a:moveTo>
                  <a:pt x="0" y="0"/>
                </a:moveTo>
                <a:lnTo>
                  <a:pt x="10287000" y="0"/>
                </a:lnTo>
                <a:lnTo>
                  <a:pt x="10287000" y="7175182"/>
                </a:lnTo>
                <a:lnTo>
                  <a:pt x="0" y="7175182"/>
                </a:lnTo>
                <a:lnTo>
                  <a:pt x="0" y="0"/>
                </a:lnTo>
                <a:close/>
              </a:path>
            </a:pathLst>
          </a:custGeom>
          <a:blipFill>
            <a:blip r:embed="rId5"/>
            <a:stretch>
              <a:fillRect l="0" t="0" r="0" b="0"/>
            </a:stretch>
          </a:blipFill>
        </p:spPr>
      </p:sp>
      <p:sp>
        <p:nvSpPr>
          <p:cNvPr name="Freeform 6" id="6"/>
          <p:cNvSpPr/>
          <p:nvPr/>
        </p:nvSpPr>
        <p:spPr>
          <a:xfrm flipH="true" flipV="true" rot="-4388391">
            <a:off x="-2626111" y="1967259"/>
            <a:ext cx="10287000" cy="7175182"/>
          </a:xfrm>
          <a:custGeom>
            <a:avLst/>
            <a:gdLst/>
            <a:ahLst/>
            <a:cxnLst/>
            <a:rect r="r" b="b" t="t" l="l"/>
            <a:pathLst>
              <a:path h="7175182" w="10287000">
                <a:moveTo>
                  <a:pt x="10287000" y="7175183"/>
                </a:moveTo>
                <a:lnTo>
                  <a:pt x="0" y="7175183"/>
                </a:lnTo>
                <a:lnTo>
                  <a:pt x="0" y="0"/>
                </a:lnTo>
                <a:lnTo>
                  <a:pt x="10287000" y="0"/>
                </a:lnTo>
                <a:lnTo>
                  <a:pt x="10287000" y="7175183"/>
                </a:lnTo>
                <a:close/>
              </a:path>
            </a:pathLst>
          </a:custGeom>
          <a:blipFill>
            <a:blip r:embed="rId5"/>
            <a:stretch>
              <a:fillRect l="0" t="0" r="0" b="0"/>
            </a:stretch>
          </a:blipFill>
        </p:spPr>
      </p:sp>
      <p:sp>
        <p:nvSpPr>
          <p:cNvPr name="AutoShape 7" id="7"/>
          <p:cNvSpPr/>
          <p:nvPr/>
        </p:nvSpPr>
        <p:spPr>
          <a:xfrm flipV="true">
            <a:off x="2833140" y="3276990"/>
            <a:ext cx="13211479" cy="38100"/>
          </a:xfrm>
          <a:prstGeom prst="line">
            <a:avLst/>
          </a:prstGeom>
          <a:ln cap="flat" w="76200">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5154632" y="1796937"/>
            <a:ext cx="7978736" cy="1746522"/>
          </a:xfrm>
          <a:prstGeom prst="rect">
            <a:avLst/>
          </a:prstGeom>
        </p:spPr>
        <p:txBody>
          <a:bodyPr anchor="t" rtlCol="false" tIns="0" lIns="0" bIns="0" rIns="0">
            <a:spAutoFit/>
          </a:bodyPr>
          <a:lstStyle/>
          <a:p>
            <a:pPr algn="ctr">
              <a:lnSpc>
                <a:spcPts val="12589"/>
              </a:lnSpc>
            </a:pPr>
            <a:r>
              <a:rPr lang="en-US" b="true" sz="14638">
                <a:solidFill>
                  <a:srgbClr val="F6D67D"/>
                </a:solidFill>
                <a:latin typeface="Glacial Indifference Bold"/>
                <a:ea typeface="Glacial Indifference Bold"/>
                <a:cs typeface="Glacial Indifference Bold"/>
                <a:sym typeface="Glacial Indifference Bold"/>
              </a:rPr>
              <a:t>RECAP</a:t>
            </a:r>
          </a:p>
        </p:txBody>
      </p:sp>
      <p:sp>
        <p:nvSpPr>
          <p:cNvPr name="TextBox 9" id="9"/>
          <p:cNvSpPr txBox="true"/>
          <p:nvPr/>
        </p:nvSpPr>
        <p:spPr>
          <a:xfrm rot="0">
            <a:off x="3542121" y="438150"/>
            <a:ext cx="11203758" cy="1451503"/>
          </a:xfrm>
          <a:prstGeom prst="rect">
            <a:avLst/>
          </a:prstGeom>
        </p:spPr>
        <p:txBody>
          <a:bodyPr anchor="t" rtlCol="false" tIns="0" lIns="0" bIns="0" rIns="0">
            <a:spAutoFit/>
          </a:bodyPr>
          <a:lstStyle/>
          <a:p>
            <a:pPr algn="ctr">
              <a:lnSpc>
                <a:spcPts val="10317"/>
              </a:lnSpc>
            </a:pPr>
            <a:r>
              <a:rPr lang="en-US" sz="11997">
                <a:solidFill>
                  <a:srgbClr val="FFFFFF"/>
                </a:solidFill>
                <a:latin typeface="Glacial Indifference"/>
                <a:ea typeface="Glacial Indifference"/>
                <a:cs typeface="Glacial Indifference"/>
                <a:sym typeface="Glacial Indifference"/>
              </a:rPr>
              <a:t>TEAM MVP</a:t>
            </a:r>
          </a:p>
        </p:txBody>
      </p:sp>
      <p:sp>
        <p:nvSpPr>
          <p:cNvPr name="TextBox 10" id="10"/>
          <p:cNvSpPr txBox="true"/>
          <p:nvPr/>
        </p:nvSpPr>
        <p:spPr>
          <a:xfrm rot="0">
            <a:off x="1816620" y="3587070"/>
            <a:ext cx="8580791" cy="7189063"/>
          </a:xfrm>
          <a:prstGeom prst="rect">
            <a:avLst/>
          </a:prstGeom>
        </p:spPr>
        <p:txBody>
          <a:bodyPr anchor="t" rtlCol="false" tIns="0" lIns="0" bIns="0" rIns="0">
            <a:spAutoFit/>
          </a:bodyPr>
          <a:lstStyle/>
          <a:p>
            <a:pPr algn="ctr">
              <a:lnSpc>
                <a:spcPts val="2752"/>
              </a:lnSpc>
            </a:pPr>
            <a:r>
              <a:rPr lang="en-US" b="true" sz="1966" spc="196">
                <a:solidFill>
                  <a:srgbClr val="FDFDFD"/>
                </a:solidFill>
                <a:latin typeface="Be Vietnam Ultra-Bold"/>
                <a:ea typeface="Be Vietnam Ultra-Bold"/>
                <a:cs typeface="Be Vietnam Ultra-Bold"/>
                <a:sym typeface="Be Vietnam Ultra-Bold"/>
              </a:rPr>
              <a:t> </a:t>
            </a:r>
            <a:r>
              <a:rPr lang="en-US" b="true" sz="1966" spc="196">
                <a:solidFill>
                  <a:srgbClr val="FDFDFD"/>
                </a:solidFill>
                <a:latin typeface="Be Vietnam Ultra-Bold"/>
                <a:ea typeface="Be Vietnam Ultra-Bold"/>
                <a:cs typeface="Be Vietnam Ultra-Bold"/>
                <a:sym typeface="Be Vietnam Ultra-Bold"/>
              </a:rPr>
              <a:t> JR. GIRLS CROSS COUNTRY – </a:t>
            </a:r>
            <a:r>
              <a:rPr lang="en-US" b="true" sz="1966" spc="196">
                <a:solidFill>
                  <a:srgbClr val="AE8B50"/>
                </a:solidFill>
                <a:latin typeface="Be Vietnam Ultra-Bold"/>
                <a:ea typeface="Be Vietnam Ultra-Bold"/>
                <a:cs typeface="Be Vietnam Ultra-Bold"/>
                <a:sym typeface="Be Vietnam Ultra-Bold"/>
              </a:rPr>
              <a:t>RIMI TSUKIKAWA</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JR. BOYS CROSS COUNTRY – </a:t>
            </a:r>
            <a:r>
              <a:rPr lang="en-US" b="true" sz="1966" spc="196">
                <a:solidFill>
                  <a:srgbClr val="AE8B50"/>
                </a:solidFill>
                <a:latin typeface="Be Vietnam Ultra-Bold"/>
                <a:ea typeface="Be Vietnam Ultra-Bold"/>
                <a:cs typeface="Be Vietnam Ultra-Bold"/>
                <a:sym typeface="Be Vietnam Ultra-Bold"/>
              </a:rPr>
              <a:t>COOPER ELLIOTT</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SR. GIRLS CROSS COUNTRY – </a:t>
            </a:r>
            <a:r>
              <a:rPr lang="en-US" b="true" sz="1966" spc="196">
                <a:solidFill>
                  <a:srgbClr val="AE8B50"/>
                </a:solidFill>
                <a:latin typeface="Be Vietnam Ultra-Bold"/>
                <a:ea typeface="Be Vietnam Ultra-Bold"/>
                <a:cs typeface="Be Vietnam Ultra-Bold"/>
                <a:sym typeface="Be Vietnam Ultra-Bold"/>
              </a:rPr>
              <a:t>ALANNA FELT</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SR. BOYS CROSS COUNTRY – </a:t>
            </a:r>
            <a:r>
              <a:rPr lang="en-US" b="true" sz="1966" spc="196">
                <a:solidFill>
                  <a:srgbClr val="AE8B50"/>
                </a:solidFill>
                <a:latin typeface="Be Vietnam Ultra-Bold"/>
                <a:ea typeface="Be Vietnam Ultra-Bold"/>
                <a:cs typeface="Be Vietnam Ultra-Bold"/>
                <a:sym typeface="Be Vietnam Ultra-Bold"/>
              </a:rPr>
              <a:t>LUCAS RUSSELL</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FOOTBALL JR. VARSITY – </a:t>
            </a:r>
            <a:r>
              <a:rPr lang="en-US" b="true" sz="1966" spc="196">
                <a:solidFill>
                  <a:srgbClr val="AE8B50"/>
                </a:solidFill>
                <a:latin typeface="Be Vietnam Ultra-Bold"/>
                <a:ea typeface="Be Vietnam Ultra-Bold"/>
                <a:cs typeface="Be Vietnam Ultra-Bold"/>
                <a:sym typeface="Be Vietnam Ultra-Bold"/>
              </a:rPr>
              <a:t>JACK RAMSAY &amp; AUSTIN KELLOW</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FOOTBALL VARSITY –</a:t>
            </a:r>
            <a:r>
              <a:rPr lang="en-US" b="true" sz="1966" spc="196">
                <a:solidFill>
                  <a:srgbClr val="AE8B50"/>
                </a:solidFill>
                <a:latin typeface="Be Vietnam Ultra-Bold"/>
                <a:ea typeface="Be Vietnam Ultra-Bold"/>
                <a:cs typeface="Be Vietnam Ultra-Bold"/>
                <a:sym typeface="Be Vietnam Ultra-Bold"/>
              </a:rPr>
              <a:t> HECTOR HALL</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BOYS SOCCER – </a:t>
            </a:r>
            <a:r>
              <a:rPr lang="en-US" b="true" sz="1966" spc="196">
                <a:solidFill>
                  <a:srgbClr val="AE8B50"/>
                </a:solidFill>
                <a:latin typeface="Be Vietnam Ultra-Bold"/>
                <a:ea typeface="Be Vietnam Ultra-Bold"/>
                <a:cs typeface="Be Vietnam Ultra-Bold"/>
                <a:sym typeface="Be Vietnam Ultra-Bold"/>
              </a:rPr>
              <a:t>KESLER BOLTON</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SR. BOYS SOCCER – </a:t>
            </a:r>
            <a:r>
              <a:rPr lang="en-US" b="true" sz="1966" spc="196">
                <a:solidFill>
                  <a:srgbClr val="AE8B50"/>
                </a:solidFill>
                <a:latin typeface="Be Vietnam Ultra-Bold"/>
                <a:ea typeface="Be Vietnam Ultra-Bold"/>
                <a:cs typeface="Be Vietnam Ultra-Bold"/>
                <a:sym typeface="Be Vietnam Ultra-Bold"/>
              </a:rPr>
              <a:t>ANDRES FLORES GONZALEZ</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GIRLS VOLLEYBALL 9/10 REC – </a:t>
            </a:r>
            <a:r>
              <a:rPr lang="en-US" b="true" sz="1966" spc="196">
                <a:solidFill>
                  <a:srgbClr val="AE8B50"/>
                </a:solidFill>
                <a:latin typeface="Be Vietnam Ultra-Bold"/>
                <a:ea typeface="Be Vietnam Ultra-Bold"/>
                <a:cs typeface="Be Vietnam Ultra-Bold"/>
                <a:sym typeface="Be Vietnam Ultra-Bold"/>
              </a:rPr>
              <a:t>TRIHKZIE TEJADA</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GIRLS VOLLEYBALL 9 – </a:t>
            </a:r>
            <a:r>
              <a:rPr lang="en-US" b="true" sz="1966" spc="196">
                <a:solidFill>
                  <a:srgbClr val="AE8B50"/>
                </a:solidFill>
                <a:latin typeface="Be Vietnam Ultra-Bold"/>
                <a:ea typeface="Be Vietnam Ultra-Bold"/>
                <a:cs typeface="Be Vietnam Ultra-Bold"/>
                <a:sym typeface="Be Vietnam Ultra-Bold"/>
              </a:rPr>
              <a:t>SARAH JONES</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GIRLS VOLLEYBALL 10 –</a:t>
            </a:r>
            <a:r>
              <a:rPr lang="en-US" b="true" sz="1966" spc="196">
                <a:solidFill>
                  <a:srgbClr val="AE8B50"/>
                </a:solidFill>
                <a:latin typeface="Be Vietnam Ultra-Bold"/>
                <a:ea typeface="Be Vietnam Ultra-Bold"/>
                <a:cs typeface="Be Vietnam Ultra-Bold"/>
                <a:sym typeface="Be Vietnam Ultra-Bold"/>
              </a:rPr>
              <a:t> CHELSEA HINRICHSEN</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SR. GIRLS VOLLEYBALL –</a:t>
            </a:r>
            <a:r>
              <a:rPr lang="en-US" b="true" sz="1966" spc="196">
                <a:solidFill>
                  <a:srgbClr val="AE8B50"/>
                </a:solidFill>
                <a:latin typeface="Be Vietnam Ultra-Bold"/>
                <a:ea typeface="Be Vietnam Ultra-Bold"/>
                <a:cs typeface="Be Vietnam Ultra-Bold"/>
                <a:sym typeface="Be Vietnam Ultra-Bold"/>
              </a:rPr>
              <a:t> OLIVE BUROW</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BOYS VOLLEYBALL –</a:t>
            </a:r>
            <a:r>
              <a:rPr lang="en-US" b="true" sz="1966" spc="196">
                <a:solidFill>
                  <a:srgbClr val="AE8B50"/>
                </a:solidFill>
                <a:latin typeface="Be Vietnam Ultra-Bold"/>
                <a:ea typeface="Be Vietnam Ultra-Bold"/>
                <a:cs typeface="Be Vietnam Ultra-Bold"/>
                <a:sym typeface="Be Vietnam Ultra-Bold"/>
              </a:rPr>
              <a:t> AGUSTIN FALCO</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SR. BOYS VOLLEYBALL – </a:t>
            </a:r>
            <a:r>
              <a:rPr lang="en-US" b="true" sz="1966" spc="196">
                <a:solidFill>
                  <a:srgbClr val="AE8B50"/>
                </a:solidFill>
                <a:latin typeface="Be Vietnam Ultra-Bold"/>
                <a:ea typeface="Be Vietnam Ultra-Bold"/>
                <a:cs typeface="Be Vietnam Ultra-Bold"/>
                <a:sym typeface="Be Vietnam Ultra-Bold"/>
              </a:rPr>
              <a:t>OWEN MCCULLOUGH</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SWIMMING – </a:t>
            </a:r>
            <a:r>
              <a:rPr lang="en-US" b="true" sz="1966" spc="196">
                <a:solidFill>
                  <a:srgbClr val="AE8B50"/>
                </a:solidFill>
                <a:latin typeface="Be Vietnam Ultra-Bold"/>
                <a:ea typeface="Be Vietnam Ultra-Bold"/>
                <a:cs typeface="Be Vietnam Ultra-Bold"/>
                <a:sym typeface="Be Vietnam Ultra-Bold"/>
              </a:rPr>
              <a:t>JULIAN MILLER</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CURLING –</a:t>
            </a:r>
            <a:r>
              <a:rPr lang="en-US" b="true" sz="1966" spc="196">
                <a:solidFill>
                  <a:srgbClr val="AE8B50"/>
                </a:solidFill>
                <a:latin typeface="Be Vietnam Ultra-Bold"/>
                <a:ea typeface="Be Vietnam Ultra-Bold"/>
                <a:cs typeface="Be Vietnam Ultra-Bold"/>
                <a:sym typeface="Be Vietnam Ultra-Bold"/>
              </a:rPr>
              <a:t> OLIVER LEWIS</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GIRLS BASKETBALL – </a:t>
            </a:r>
            <a:r>
              <a:rPr lang="en-US" b="true" sz="1966" spc="196">
                <a:solidFill>
                  <a:srgbClr val="AE8B50"/>
                </a:solidFill>
                <a:latin typeface="Be Vietnam Ultra-Bold"/>
                <a:ea typeface="Be Vietnam Ultra-Bold"/>
                <a:cs typeface="Be Vietnam Ultra-Bold"/>
                <a:sym typeface="Be Vietnam Ultra-Bold"/>
              </a:rPr>
              <a:t>KAYLA FELT</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BOYS B BASKETBALL – </a:t>
            </a:r>
            <a:r>
              <a:rPr lang="en-US" b="true" sz="1966" spc="196">
                <a:solidFill>
                  <a:srgbClr val="AE8B50"/>
                </a:solidFill>
                <a:latin typeface="Be Vietnam Ultra-Bold"/>
                <a:ea typeface="Be Vietnam Ultra-Bold"/>
                <a:cs typeface="Be Vietnam Ultra-Bold"/>
                <a:sym typeface="Be Vietnam Ultra-Bold"/>
              </a:rPr>
              <a:t>HAYDEN LAM</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JR. BOYS A BASKETBALL – </a:t>
            </a:r>
            <a:r>
              <a:rPr lang="en-US" b="true" sz="1966" spc="196">
                <a:solidFill>
                  <a:srgbClr val="AE8B50"/>
                </a:solidFill>
                <a:latin typeface="Be Vietnam Ultra-Bold"/>
                <a:ea typeface="Be Vietnam Ultra-Bold"/>
                <a:cs typeface="Be Vietnam Ultra-Bold"/>
                <a:sym typeface="Be Vietnam Ultra-Bold"/>
              </a:rPr>
              <a:t>OWEN CAMPBELL</a:t>
            </a:r>
          </a:p>
          <a:p>
            <a:pPr algn="ctr">
              <a:lnSpc>
                <a:spcPts val="2752"/>
              </a:lnSpc>
            </a:pPr>
          </a:p>
          <a:p>
            <a:pPr algn="ctr">
              <a:lnSpc>
                <a:spcPts val="2752"/>
              </a:lnSpc>
            </a:pPr>
          </a:p>
        </p:txBody>
      </p:sp>
      <p:sp>
        <p:nvSpPr>
          <p:cNvPr name="Freeform 11" id="11"/>
          <p:cNvSpPr/>
          <p:nvPr/>
        </p:nvSpPr>
        <p:spPr>
          <a:xfrm flipH="false" flipV="false" rot="0">
            <a:off x="3875593" y="132068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6"/>
            <a:stretch>
              <a:fillRect l="0" t="0" r="0" b="0"/>
            </a:stretch>
          </a:blipFill>
        </p:spPr>
      </p:sp>
      <p:sp>
        <p:nvSpPr>
          <p:cNvPr name="Freeform 12" id="12"/>
          <p:cNvSpPr/>
          <p:nvPr/>
        </p:nvSpPr>
        <p:spPr>
          <a:xfrm flipH="false" flipV="false" rot="0">
            <a:off x="16483560" y="8484816"/>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6"/>
            <a:stretch>
              <a:fillRect l="0" t="0" r="0" b="0"/>
            </a:stretch>
          </a:blipFill>
        </p:spPr>
      </p:sp>
      <p:sp>
        <p:nvSpPr>
          <p:cNvPr name="TextBox 13" id="13"/>
          <p:cNvSpPr txBox="true"/>
          <p:nvPr/>
        </p:nvSpPr>
        <p:spPr>
          <a:xfrm rot="0">
            <a:off x="9069673" y="3238890"/>
            <a:ext cx="8580791" cy="7189063"/>
          </a:xfrm>
          <a:prstGeom prst="rect">
            <a:avLst/>
          </a:prstGeom>
        </p:spPr>
        <p:txBody>
          <a:bodyPr anchor="t" rtlCol="false" tIns="0" lIns="0" bIns="0" rIns="0">
            <a:spAutoFit/>
          </a:bodyPr>
          <a:lstStyle/>
          <a:p>
            <a:pPr algn="ctr">
              <a:lnSpc>
                <a:spcPts val="2752"/>
              </a:lnSpc>
            </a:pPr>
          </a:p>
          <a:p>
            <a:pPr algn="ctr">
              <a:lnSpc>
                <a:spcPts val="2752"/>
              </a:lnSpc>
            </a:pPr>
            <a:r>
              <a:rPr lang="en-US" b="true" sz="1966" spc="196">
                <a:solidFill>
                  <a:srgbClr val="FDFDFD"/>
                </a:solidFill>
                <a:latin typeface="Be Vietnam Ultra-Bold"/>
                <a:ea typeface="Be Vietnam Ultra-Bold"/>
                <a:cs typeface="Be Vietnam Ultra-Bold"/>
                <a:sym typeface="Be Vietnam Ultra-Bold"/>
              </a:rPr>
              <a:t>SR. GIRLS BASKETBALL – </a:t>
            </a:r>
            <a:r>
              <a:rPr lang="en-US" b="true" sz="1966" spc="196">
                <a:solidFill>
                  <a:srgbClr val="AE8B50"/>
                </a:solidFill>
                <a:latin typeface="Be Vietnam Ultra-Bold"/>
                <a:ea typeface="Be Vietnam Ultra-Bold"/>
                <a:cs typeface="Be Vietnam Ultra-Bold"/>
                <a:sym typeface="Be Vietnam Ultra-Bold"/>
              </a:rPr>
              <a:t>ELIANA PENALOSA</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Sr. Boys Basketball –</a:t>
            </a:r>
            <a:r>
              <a:rPr lang="en-US" b="true" sz="1966" spc="196">
                <a:solidFill>
                  <a:srgbClr val="AE8B50"/>
                </a:solidFill>
                <a:latin typeface="Be Vietnam Ultra-Bold"/>
                <a:ea typeface="Be Vietnam Ultra-Bold"/>
                <a:cs typeface="Be Vietnam Ultra-Bold"/>
                <a:sym typeface="Be Vietnam Ultra-Bold"/>
              </a:rPr>
              <a:t> Evan Enns</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WRESTLING – </a:t>
            </a:r>
            <a:r>
              <a:rPr lang="en-US" b="true" sz="1966" spc="196">
                <a:solidFill>
                  <a:srgbClr val="AE8B50"/>
                </a:solidFill>
                <a:latin typeface="Be Vietnam Ultra-Bold"/>
                <a:ea typeface="Be Vietnam Ultra-Bold"/>
                <a:cs typeface="Be Vietnam Ultra-Bold"/>
                <a:sym typeface="Be Vietnam Ultra-Bold"/>
              </a:rPr>
              <a:t>EVAN BAKER</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GOLF – </a:t>
            </a:r>
            <a:r>
              <a:rPr lang="en-US" b="true" sz="1966" spc="196">
                <a:solidFill>
                  <a:srgbClr val="AE8B50"/>
                </a:solidFill>
                <a:latin typeface="Be Vietnam Ultra-Bold"/>
                <a:ea typeface="Be Vietnam Ultra-Bold"/>
                <a:cs typeface="Be Vietnam Ultra-Bold"/>
                <a:sym typeface="Be Vietnam Ultra-Bold"/>
              </a:rPr>
              <a:t>BRAEDEN JOHNSON</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BADMINTON JR. BOYS – </a:t>
            </a:r>
            <a:r>
              <a:rPr lang="en-US" b="true" sz="1966" spc="196">
                <a:solidFill>
                  <a:srgbClr val="AE8B50"/>
                </a:solidFill>
                <a:latin typeface="Be Vietnam Ultra-Bold"/>
                <a:ea typeface="Be Vietnam Ultra-Bold"/>
                <a:cs typeface="Be Vietnam Ultra-Bold"/>
                <a:sym typeface="Be Vietnam Ultra-Bold"/>
              </a:rPr>
              <a:t>OWEN HEIDORN</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BADMINTON JR. GIRLS – </a:t>
            </a:r>
            <a:r>
              <a:rPr lang="en-US" b="true" sz="1966" spc="196">
                <a:solidFill>
                  <a:srgbClr val="AE8B50"/>
                </a:solidFill>
                <a:latin typeface="Be Vietnam Ultra-Bold"/>
                <a:ea typeface="Be Vietnam Ultra-Bold"/>
                <a:cs typeface="Be Vietnam Ultra-Bold"/>
                <a:sym typeface="Be Vietnam Ultra-Bold"/>
              </a:rPr>
              <a:t>ASHANTTE EATA</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BADMINTON SR. BOYS –</a:t>
            </a:r>
            <a:r>
              <a:rPr lang="en-US" b="true" sz="1966" spc="196">
                <a:solidFill>
                  <a:srgbClr val="AE8B50"/>
                </a:solidFill>
                <a:latin typeface="Be Vietnam Ultra-Bold"/>
                <a:ea typeface="Be Vietnam Ultra-Bold"/>
                <a:cs typeface="Be Vietnam Ultra-Bold"/>
                <a:sym typeface="Be Vietnam Ultra-Bold"/>
              </a:rPr>
              <a:t> JUSTIN DEREK VALDEZ</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BADMINTON SR. GIRLS – </a:t>
            </a:r>
            <a:r>
              <a:rPr lang="en-US" b="true" sz="1966" spc="196">
                <a:solidFill>
                  <a:srgbClr val="AE8B50"/>
                </a:solidFill>
                <a:latin typeface="Be Vietnam Ultra-Bold"/>
                <a:ea typeface="Be Vietnam Ultra-Bold"/>
                <a:cs typeface="Be Vietnam Ultra-Bold"/>
                <a:sym typeface="Be Vietnam Ultra-Bold"/>
              </a:rPr>
              <a:t>YUKA YOSHIDA</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TRACK &amp; FIELD JR. BOYS –</a:t>
            </a:r>
            <a:r>
              <a:rPr lang="en-US" b="true" sz="1966" spc="196">
                <a:solidFill>
                  <a:srgbClr val="AE8B50"/>
                </a:solidFill>
                <a:latin typeface="Be Vietnam Ultra-Bold"/>
                <a:ea typeface="Be Vietnam Ultra-Bold"/>
                <a:cs typeface="Be Vietnam Ultra-Bold"/>
                <a:sym typeface="Be Vietnam Ultra-Bold"/>
              </a:rPr>
              <a:t> LEVI SEEL</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TRACK &amp; FIELD JR. GIRLS – </a:t>
            </a:r>
            <a:r>
              <a:rPr lang="en-US" b="true" sz="1966" spc="196">
                <a:solidFill>
                  <a:srgbClr val="AE8B50"/>
                </a:solidFill>
                <a:latin typeface="Be Vietnam Ultra-Bold"/>
                <a:ea typeface="Be Vietnam Ultra-Bold"/>
                <a:cs typeface="Be Vietnam Ultra-Bold"/>
                <a:sym typeface="Be Vietnam Ultra-Bold"/>
              </a:rPr>
              <a:t>GRACIE WEGWITZ</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TRACK &amp; FIELD SR. BOYS – </a:t>
            </a:r>
            <a:r>
              <a:rPr lang="en-US" b="true" sz="1966" spc="196">
                <a:solidFill>
                  <a:srgbClr val="AE8B50"/>
                </a:solidFill>
                <a:latin typeface="Be Vietnam Ultra-Bold"/>
                <a:ea typeface="Be Vietnam Ultra-Bold"/>
                <a:cs typeface="Be Vietnam Ultra-Bold"/>
                <a:sym typeface="Be Vietnam Ultra-Bold"/>
              </a:rPr>
              <a:t>TOLUWANI ARIYO</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TRACK &amp; FIELD SR. GIRLS – </a:t>
            </a:r>
            <a:r>
              <a:rPr lang="en-US" b="true" sz="1966" spc="196">
                <a:solidFill>
                  <a:srgbClr val="AE8B50"/>
                </a:solidFill>
                <a:latin typeface="Be Vietnam Ultra-Bold"/>
                <a:ea typeface="Be Vietnam Ultra-Bold"/>
                <a:cs typeface="Be Vietnam Ultra-Bold"/>
                <a:sym typeface="Be Vietnam Ultra-Bold"/>
              </a:rPr>
              <a:t>ALANNA FELT</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JUNIOR GIRLS SOCCER – </a:t>
            </a:r>
            <a:r>
              <a:rPr lang="en-US" b="true" sz="1966" spc="196">
                <a:solidFill>
                  <a:srgbClr val="AE8B50"/>
                </a:solidFill>
                <a:latin typeface="Be Vietnam Ultra-Bold"/>
                <a:ea typeface="Be Vietnam Ultra-Bold"/>
                <a:cs typeface="Be Vietnam Ultra-Bold"/>
                <a:sym typeface="Be Vietnam Ultra-Bold"/>
              </a:rPr>
              <a:t>AUBRIE HARPER</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SENIOR GIRLS SOCCER – </a:t>
            </a:r>
            <a:r>
              <a:rPr lang="en-US" b="true" sz="1966" spc="196">
                <a:solidFill>
                  <a:srgbClr val="AE8B50"/>
                </a:solidFill>
                <a:latin typeface="Be Vietnam Ultra-Bold"/>
                <a:ea typeface="Be Vietnam Ultra-Bold"/>
                <a:cs typeface="Be Vietnam Ultra-Bold"/>
                <a:sym typeface="Be Vietnam Ultra-Bold"/>
              </a:rPr>
              <a:t>LAEL HARPER</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SENIOR GIRLS RUGBY – </a:t>
            </a:r>
            <a:r>
              <a:rPr lang="en-US" b="true" sz="1966" spc="196">
                <a:solidFill>
                  <a:srgbClr val="AE8B50"/>
                </a:solidFill>
                <a:latin typeface="Be Vietnam Ultra-Bold"/>
                <a:ea typeface="Be Vietnam Ultra-Bold"/>
                <a:cs typeface="Be Vietnam Ultra-Bold"/>
                <a:sym typeface="Be Vietnam Ultra-Bold"/>
              </a:rPr>
              <a:t>ADA BUTCHER</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JUNIOR BOYS RUGBY –</a:t>
            </a:r>
            <a:r>
              <a:rPr lang="en-US" b="true" sz="1966" spc="196">
                <a:solidFill>
                  <a:srgbClr val="AE8B50"/>
                </a:solidFill>
                <a:latin typeface="Be Vietnam Ultra-Bold"/>
                <a:ea typeface="Be Vietnam Ultra-Bold"/>
                <a:cs typeface="Be Vietnam Ultra-Bold"/>
                <a:sym typeface="Be Vietnam Ultra-Bold"/>
              </a:rPr>
              <a:t> JACK RAMSAY</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SENIOR BOYS RUGBY – </a:t>
            </a:r>
            <a:r>
              <a:rPr lang="en-US" b="true" sz="1966" spc="196">
                <a:solidFill>
                  <a:srgbClr val="AE8B50"/>
                </a:solidFill>
                <a:latin typeface="Be Vietnam Ultra-Bold"/>
                <a:ea typeface="Be Vietnam Ultra-Bold"/>
                <a:cs typeface="Be Vietnam Ultra-Bold"/>
                <a:sym typeface="Be Vietnam Ultra-Bold"/>
              </a:rPr>
              <a:t>ADAM RIBIC</a:t>
            </a:r>
          </a:p>
          <a:p>
            <a:pPr algn="ctr">
              <a:lnSpc>
                <a:spcPts val="2752"/>
              </a:lnSpc>
            </a:pPr>
            <a:r>
              <a:rPr lang="en-US" b="true" sz="1966" spc="196">
                <a:solidFill>
                  <a:srgbClr val="FDFDFD"/>
                </a:solidFill>
                <a:latin typeface="Be Vietnam Ultra-Bold"/>
                <a:ea typeface="Be Vietnam Ultra-Bold"/>
                <a:cs typeface="Be Vietnam Ultra-Bold"/>
                <a:sym typeface="Be Vietnam Ultra-Bold"/>
              </a:rPr>
              <a:t> ULTIMATE FRISBEE – </a:t>
            </a:r>
            <a:r>
              <a:rPr lang="en-US" b="true" sz="1966" spc="196">
                <a:solidFill>
                  <a:srgbClr val="AE8B50"/>
                </a:solidFill>
                <a:latin typeface="Be Vietnam Ultra-Bold"/>
                <a:ea typeface="Be Vietnam Ultra-Bold"/>
                <a:cs typeface="Be Vietnam Ultra-Bold"/>
                <a:sym typeface="Be Vietnam Ultra-Bold"/>
              </a:rPr>
              <a:t>LUCAS LAM</a:t>
            </a:r>
          </a:p>
          <a:p>
            <a:pPr algn="ctr">
              <a:lnSpc>
                <a:spcPts val="2752"/>
              </a:lnSpc>
            </a:pPr>
          </a:p>
          <a:p>
            <a:pPr algn="ctr">
              <a:lnSpc>
                <a:spcPts val="2752"/>
              </a:lnSpc>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TextBox 8" id="8"/>
          <p:cNvSpPr txBox="true"/>
          <p:nvPr/>
        </p:nvSpPr>
        <p:spPr>
          <a:xfrm rot="0">
            <a:off x="1138684" y="3131271"/>
            <a:ext cx="16101566" cy="1544312"/>
          </a:xfrm>
          <a:prstGeom prst="rect">
            <a:avLst/>
          </a:prstGeom>
        </p:spPr>
        <p:txBody>
          <a:bodyPr anchor="t" rtlCol="false" tIns="0" lIns="0" bIns="0" rIns="0">
            <a:spAutoFit/>
          </a:bodyPr>
          <a:lstStyle/>
          <a:p>
            <a:pPr algn="ctr">
              <a:lnSpc>
                <a:spcPts val="11028"/>
              </a:lnSpc>
            </a:pPr>
            <a:r>
              <a:rPr lang="en-US" b="true" sz="12823">
                <a:solidFill>
                  <a:srgbClr val="FFFFFF"/>
                </a:solidFill>
                <a:latin typeface="Glacial Indifference Bold"/>
                <a:ea typeface="Glacial Indifference Bold"/>
                <a:cs typeface="Glacial Indifference Bold"/>
                <a:sym typeface="Glacial Indifference Bold"/>
              </a:rPr>
              <a:t>MAJOR</a:t>
            </a:r>
          </a:p>
        </p:txBody>
      </p:sp>
      <p:sp>
        <p:nvSpPr>
          <p:cNvPr name="Freeform 9" id="9"/>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10" id="10"/>
          <p:cNvSpPr/>
          <p:nvPr/>
        </p:nvSpPr>
        <p:spPr>
          <a:xfrm flipH="false" flipV="false" rot="0">
            <a:off x="13341977" y="6295149"/>
            <a:ext cx="1897339" cy="1894968"/>
          </a:xfrm>
          <a:custGeom>
            <a:avLst/>
            <a:gdLst/>
            <a:ahLst/>
            <a:cxnLst/>
            <a:rect r="r" b="b" t="t" l="l"/>
            <a:pathLst>
              <a:path h="1894968" w="1897339">
                <a:moveTo>
                  <a:pt x="0" y="0"/>
                </a:moveTo>
                <a:lnTo>
                  <a:pt x="1897339" y="0"/>
                </a:lnTo>
                <a:lnTo>
                  <a:pt x="1897339" y="1894968"/>
                </a:lnTo>
                <a:lnTo>
                  <a:pt x="0" y="1894968"/>
                </a:lnTo>
                <a:lnTo>
                  <a:pt x="0" y="0"/>
                </a:lnTo>
                <a:close/>
              </a:path>
            </a:pathLst>
          </a:custGeom>
          <a:blipFill>
            <a:blip r:embed="rId7"/>
            <a:stretch>
              <a:fillRect l="0" t="0" r="0" b="0"/>
            </a:stretch>
          </a:blipFill>
        </p:spPr>
      </p:sp>
      <p:sp>
        <p:nvSpPr>
          <p:cNvPr name="TextBox 11" id="11"/>
          <p:cNvSpPr txBox="true"/>
          <p:nvPr/>
        </p:nvSpPr>
        <p:spPr>
          <a:xfrm rot="0">
            <a:off x="1689854" y="4772907"/>
            <a:ext cx="15155942" cy="1631872"/>
          </a:xfrm>
          <a:prstGeom prst="rect">
            <a:avLst/>
          </a:prstGeom>
        </p:spPr>
        <p:txBody>
          <a:bodyPr anchor="t" rtlCol="false" tIns="0" lIns="0" bIns="0" rIns="0">
            <a:spAutoFit/>
          </a:bodyPr>
          <a:lstStyle/>
          <a:p>
            <a:pPr algn="ctr">
              <a:lnSpc>
                <a:spcPts val="11633"/>
              </a:lnSpc>
            </a:pPr>
            <a:r>
              <a:rPr lang="en-US" b="true" sz="13527">
                <a:solidFill>
                  <a:srgbClr val="F6D67D"/>
                </a:solidFill>
                <a:latin typeface="Glacial Indifference Bold"/>
                <a:ea typeface="Glacial Indifference Bold"/>
                <a:cs typeface="Glacial Indifference Bold"/>
                <a:sym typeface="Glacial Indifference Bold"/>
              </a:rPr>
              <a:t>ATHLETIC AWARDS</a:t>
            </a:r>
          </a:p>
        </p:txBody>
      </p:sp>
      <p:sp>
        <p:nvSpPr>
          <p:cNvPr name="Freeform 12" id="12"/>
          <p:cNvSpPr/>
          <p:nvPr/>
        </p:nvSpPr>
        <p:spPr>
          <a:xfrm flipH="false" flipV="false" rot="0">
            <a:off x="1916846" y="2366093"/>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7"/>
            <a:stretch>
              <a:fillRect l="0" t="0" r="0" b="0"/>
            </a:stretch>
          </a:blipFill>
        </p:spPr>
      </p:sp>
      <p:sp>
        <p:nvSpPr>
          <p:cNvPr name="Freeform 13" id="13"/>
          <p:cNvSpPr/>
          <p:nvPr/>
        </p:nvSpPr>
        <p:spPr>
          <a:xfrm flipH="false" flipV="false" rot="0">
            <a:off x="7667219" y="7290258"/>
            <a:ext cx="3402616" cy="2086241"/>
          </a:xfrm>
          <a:custGeom>
            <a:avLst/>
            <a:gdLst/>
            <a:ahLst/>
            <a:cxnLst/>
            <a:rect r="r" b="b" t="t" l="l"/>
            <a:pathLst>
              <a:path h="2086241" w="3402616">
                <a:moveTo>
                  <a:pt x="0" y="0"/>
                </a:moveTo>
                <a:lnTo>
                  <a:pt x="3402616" y="0"/>
                </a:lnTo>
                <a:lnTo>
                  <a:pt x="3402616" y="2086241"/>
                </a:lnTo>
                <a:lnTo>
                  <a:pt x="0" y="2086241"/>
                </a:lnTo>
                <a:lnTo>
                  <a:pt x="0" y="0"/>
                </a:lnTo>
                <a:close/>
              </a:path>
            </a:pathLst>
          </a:custGeom>
          <a:blipFill>
            <a:blip r:embed="rId8"/>
            <a:stretch>
              <a:fillRect l="0" t="0" r="0" b="0"/>
            </a:stretch>
          </a:blipFill>
        </p:spPr>
      </p:sp>
      <p:sp>
        <p:nvSpPr>
          <p:cNvPr name="AutoShape 14" id="14"/>
          <p:cNvSpPr/>
          <p:nvPr/>
        </p:nvSpPr>
        <p:spPr>
          <a:xfrm>
            <a:off x="4932746" y="6485533"/>
            <a:ext cx="8738212" cy="0"/>
          </a:xfrm>
          <a:prstGeom prst="line">
            <a:avLst/>
          </a:prstGeom>
          <a:ln cap="flat" w="76200">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1169790" y="1028700"/>
            <a:ext cx="6593059" cy="8229600"/>
            <a:chOff x="0" y="0"/>
            <a:chExt cx="843020" cy="1052275"/>
          </a:xfrm>
        </p:grpSpPr>
        <p:sp>
          <p:nvSpPr>
            <p:cNvPr name="Freeform 3" id="3"/>
            <p:cNvSpPr/>
            <p:nvPr/>
          </p:nvSpPr>
          <p:spPr>
            <a:xfrm flipH="false" flipV="false" rot="0">
              <a:off x="0" y="0"/>
              <a:ext cx="843020" cy="1052275"/>
            </a:xfrm>
            <a:custGeom>
              <a:avLst/>
              <a:gdLst/>
              <a:ahLst/>
              <a:cxnLst/>
              <a:rect r="r" b="b" t="t" l="l"/>
              <a:pathLst>
                <a:path h="1052275" w="843020">
                  <a:moveTo>
                    <a:pt x="421510" y="0"/>
                  </a:moveTo>
                  <a:cubicBezTo>
                    <a:pt x="188716" y="0"/>
                    <a:pt x="0" y="235560"/>
                    <a:pt x="0" y="526138"/>
                  </a:cubicBezTo>
                  <a:cubicBezTo>
                    <a:pt x="0" y="816715"/>
                    <a:pt x="188716" y="1052275"/>
                    <a:pt x="421510" y="1052275"/>
                  </a:cubicBezTo>
                  <a:cubicBezTo>
                    <a:pt x="654303" y="1052275"/>
                    <a:pt x="843020" y="816715"/>
                    <a:pt x="843020" y="526138"/>
                  </a:cubicBezTo>
                  <a:cubicBezTo>
                    <a:pt x="843020" y="235560"/>
                    <a:pt x="654303" y="0"/>
                    <a:pt x="421510" y="0"/>
                  </a:cubicBezTo>
                  <a:close/>
                </a:path>
              </a:pathLst>
            </a:custGeom>
            <a:solidFill>
              <a:srgbClr val="000000"/>
            </a:solidFill>
          </p:spPr>
        </p:sp>
        <p:sp>
          <p:nvSpPr>
            <p:cNvPr name="TextBox 4" id="4"/>
            <p:cNvSpPr txBox="true"/>
            <p:nvPr/>
          </p:nvSpPr>
          <p:spPr>
            <a:xfrm>
              <a:off x="79033" y="60551"/>
              <a:ext cx="684953" cy="89307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3">
              <a:alphaModFix amt="8999"/>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6" id="6"/>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5"/>
            <a:stretch>
              <a:fillRect l="0" t="0" r="0" b="0"/>
            </a:stretch>
          </a:blipFill>
        </p:spPr>
      </p:sp>
      <p:grpSp>
        <p:nvGrpSpPr>
          <p:cNvPr name="Group 7" id="7"/>
          <p:cNvGrpSpPr/>
          <p:nvPr/>
        </p:nvGrpSpPr>
        <p:grpSpPr>
          <a:xfrm rot="0">
            <a:off x="7600950" y="3879691"/>
            <a:ext cx="10687050" cy="2541111"/>
            <a:chOff x="0" y="0"/>
            <a:chExt cx="2814696" cy="669264"/>
          </a:xfrm>
        </p:grpSpPr>
        <p:sp>
          <p:nvSpPr>
            <p:cNvPr name="Freeform 8" id="8"/>
            <p:cNvSpPr/>
            <p:nvPr/>
          </p:nvSpPr>
          <p:spPr>
            <a:xfrm flipH="false" flipV="false" rot="0">
              <a:off x="0" y="0"/>
              <a:ext cx="2814696" cy="669264"/>
            </a:xfrm>
            <a:custGeom>
              <a:avLst/>
              <a:gdLst/>
              <a:ahLst/>
              <a:cxnLst/>
              <a:rect r="r" b="b" t="t" l="l"/>
              <a:pathLst>
                <a:path h="669264" w="2814696">
                  <a:moveTo>
                    <a:pt x="0" y="0"/>
                  </a:moveTo>
                  <a:lnTo>
                    <a:pt x="2814696" y="0"/>
                  </a:lnTo>
                  <a:lnTo>
                    <a:pt x="2814696" y="669264"/>
                  </a:lnTo>
                  <a:lnTo>
                    <a:pt x="0" y="669264"/>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9" id="9"/>
            <p:cNvSpPr txBox="true"/>
            <p:nvPr/>
          </p:nvSpPr>
          <p:spPr>
            <a:xfrm>
              <a:off x="0" y="-38100"/>
              <a:ext cx="2814696" cy="707364"/>
            </a:xfrm>
            <a:prstGeom prst="rect">
              <a:avLst/>
            </a:prstGeom>
          </p:spPr>
          <p:txBody>
            <a:bodyPr anchor="ctr" rtlCol="false" tIns="50800" lIns="50800" bIns="50800" rIns="50800"/>
            <a:lstStyle/>
            <a:p>
              <a:pPr algn="ctr">
                <a:lnSpc>
                  <a:spcPts val="2659"/>
                </a:lnSpc>
                <a:spcBef>
                  <a:spcPct val="0"/>
                </a:spcBef>
              </a:pPr>
            </a:p>
          </p:txBody>
        </p:sp>
      </p:grpSp>
      <p:sp>
        <p:nvSpPr>
          <p:cNvPr name="AutoShape 10" id="10"/>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Freeform 11" id="11"/>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5"/>
            <a:stretch>
              <a:fillRect l="0" t="0" r="0" b="0"/>
            </a:stretch>
          </a:blipFill>
        </p:spPr>
      </p:sp>
      <p:sp>
        <p:nvSpPr>
          <p:cNvPr name="Freeform 12" id="12"/>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6"/>
            <a:stretch>
              <a:fillRect l="0" t="0" r="0" b="0"/>
            </a:stretch>
          </a:blipFill>
        </p:spPr>
      </p:sp>
      <p:sp>
        <p:nvSpPr>
          <p:cNvPr name="Freeform 13" id="13"/>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7"/>
            <a:stretch>
              <a:fillRect l="0" t="0" r="0" b="0"/>
            </a:stretch>
          </a:blipFill>
        </p:spPr>
      </p:sp>
      <p:sp>
        <p:nvSpPr>
          <p:cNvPr name="Freeform 14" id="14"/>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8"/>
            <a:stretch>
              <a:fillRect l="0" t="0" r="0" b="0"/>
            </a:stretch>
          </a:blipFill>
        </p:spPr>
      </p:sp>
      <p:sp>
        <p:nvSpPr>
          <p:cNvPr name="Freeform 15" id="15"/>
          <p:cNvSpPr/>
          <p:nvPr/>
        </p:nvSpPr>
        <p:spPr>
          <a:xfrm flipH="false" flipV="false" rot="0">
            <a:off x="1028700" y="881784"/>
            <a:ext cx="6829399" cy="8523431"/>
          </a:xfrm>
          <a:custGeom>
            <a:avLst/>
            <a:gdLst/>
            <a:ahLst/>
            <a:cxnLst/>
            <a:rect r="r" b="b" t="t" l="l"/>
            <a:pathLst>
              <a:path h="8523431" w="6829399">
                <a:moveTo>
                  <a:pt x="0" y="0"/>
                </a:moveTo>
                <a:lnTo>
                  <a:pt x="6829399" y="0"/>
                </a:lnTo>
                <a:lnTo>
                  <a:pt x="6829399" y="8523432"/>
                </a:lnTo>
                <a:lnTo>
                  <a:pt x="0" y="8523432"/>
                </a:lnTo>
                <a:lnTo>
                  <a:pt x="0" y="0"/>
                </a:lnTo>
                <a:close/>
              </a:path>
            </a:pathLst>
          </a:custGeom>
          <a:blipFill>
            <a:blip r:embed="rId9"/>
            <a:stretch>
              <a:fillRect l="0" t="0" r="0" b="0"/>
            </a:stretch>
          </a:blipFill>
        </p:spPr>
      </p:sp>
      <p:grpSp>
        <p:nvGrpSpPr>
          <p:cNvPr name="Group 16" id="16"/>
          <p:cNvGrpSpPr/>
          <p:nvPr/>
        </p:nvGrpSpPr>
        <p:grpSpPr>
          <a:xfrm rot="0">
            <a:off x="1180102" y="881784"/>
            <a:ext cx="15774398" cy="8313260"/>
            <a:chOff x="0" y="0"/>
            <a:chExt cx="21032531" cy="11084347"/>
          </a:xfrm>
        </p:grpSpPr>
        <p:sp>
          <p:nvSpPr>
            <p:cNvPr name="TextBox 17" id="17"/>
            <p:cNvSpPr txBox="true"/>
            <p:nvPr/>
          </p:nvSpPr>
          <p:spPr>
            <a:xfrm rot="0">
              <a:off x="7418000" y="400050"/>
              <a:ext cx="10985463" cy="2152662"/>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CHELSEA</a:t>
              </a:r>
            </a:p>
          </p:txBody>
        </p:sp>
        <p:sp>
          <p:nvSpPr>
            <p:cNvPr name="TextBox 18" id="18"/>
            <p:cNvSpPr txBox="true"/>
            <p:nvPr/>
          </p:nvSpPr>
          <p:spPr>
            <a:xfrm rot="0">
              <a:off x="8116509" y="2152017"/>
              <a:ext cx="12916022" cy="2092778"/>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HINRICHSEN</a:t>
              </a:r>
            </a:p>
          </p:txBody>
        </p:sp>
        <p:grpSp>
          <p:nvGrpSpPr>
            <p:cNvPr name="Group 19" id="19"/>
            <p:cNvGrpSpPr/>
            <p:nvPr/>
          </p:nvGrpSpPr>
          <p:grpSpPr>
            <a:xfrm rot="0">
              <a:off x="0" y="280228"/>
              <a:ext cx="8702128" cy="10804119"/>
              <a:chOff x="0" y="0"/>
              <a:chExt cx="7627211" cy="9469557"/>
            </a:xfrm>
          </p:grpSpPr>
          <p:sp>
            <p:nvSpPr>
              <p:cNvPr name="Freeform 20" id="2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455" r="0" b="-455"/>
                </a:stretch>
              </a:blipFill>
            </p:spPr>
          </p:sp>
        </p:grpSp>
      </p:grpSp>
      <p:sp>
        <p:nvSpPr>
          <p:cNvPr name="TextBox 21" id="21"/>
          <p:cNvSpPr txBox="true"/>
          <p:nvPr/>
        </p:nvSpPr>
        <p:spPr>
          <a:xfrm rot="0">
            <a:off x="8020004" y="3970130"/>
            <a:ext cx="10153696" cy="2607024"/>
          </a:xfrm>
          <a:prstGeom prst="rect">
            <a:avLst/>
          </a:prstGeom>
        </p:spPr>
        <p:txBody>
          <a:bodyPr anchor="t" rtlCol="false" tIns="0" lIns="0" bIns="0" rIns="0">
            <a:spAutoFit/>
          </a:bodyPr>
          <a:lstStyle/>
          <a:p>
            <a:pPr algn="ctr">
              <a:lnSpc>
                <a:spcPts val="2088"/>
              </a:lnSpc>
            </a:pPr>
            <a:r>
              <a:rPr lang="en-US" sz="2088">
                <a:solidFill>
                  <a:srgbClr val="FDFDFD"/>
                </a:solidFill>
                <a:latin typeface="Be Vietnam"/>
                <a:ea typeface="Be Vietnam"/>
                <a:cs typeface="Be Vietnam"/>
                <a:sym typeface="Be Vietnam"/>
              </a:rPr>
              <a:t>Keep Girls in Sports (KGiS) is a Victoria based community group focused on providing opportunities to young female athletes.  By age 14, girls are dropping out of sports at twice the rate of boys. Furthermore, 25% fewer girls are coming back to sport after the pandemic. This has lifelong implications for young women. Participating in sports bolsters confidence, improves communication skills, and fosters the ability to work with others for common goals. One of the ways KGiS attempts to address this issue is by sponsoring a series of awards to be given out annually in all South Island Secondary Schools. The recipient will be a junior girl who demonstrates the following leadership qualities: </a:t>
            </a:r>
          </a:p>
          <a:p>
            <a:pPr algn="ctr">
              <a:lnSpc>
                <a:spcPts val="2188"/>
              </a:lnSpc>
            </a:pPr>
          </a:p>
        </p:txBody>
      </p:sp>
      <p:sp>
        <p:nvSpPr>
          <p:cNvPr name="TextBox 22" id="22"/>
          <p:cNvSpPr txBox="true"/>
          <p:nvPr/>
        </p:nvSpPr>
        <p:spPr>
          <a:xfrm rot="0">
            <a:off x="11087506" y="6171247"/>
            <a:ext cx="7229069" cy="4078605"/>
          </a:xfrm>
          <a:prstGeom prst="rect">
            <a:avLst/>
          </a:prstGeom>
        </p:spPr>
        <p:txBody>
          <a:bodyPr anchor="t" rtlCol="false" tIns="0" lIns="0" bIns="0" rIns="0">
            <a:spAutoFit/>
          </a:bodyPr>
          <a:lstStyle/>
          <a:p>
            <a:pPr algn="ctr">
              <a:lnSpc>
                <a:spcPts val="2519"/>
              </a:lnSpc>
              <a:spcBef>
                <a:spcPct val="0"/>
              </a:spcBef>
            </a:pP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 </a:t>
            </a:r>
            <a:r>
              <a:rPr lang="en-US" sz="1799" u="sng">
                <a:solidFill>
                  <a:srgbClr val="FFFFFF"/>
                </a:solidFill>
                <a:latin typeface="Glacial Indifference"/>
                <a:ea typeface="Glacial Indifference"/>
                <a:cs typeface="Glacial Indifference"/>
                <a:sym typeface="Glacial Indifference"/>
              </a:rPr>
              <a:t>HARDWORKING</a:t>
            </a:r>
            <a:r>
              <a:rPr lang="en-US" sz="1799">
                <a:solidFill>
                  <a:srgbClr val="FFFFFF"/>
                </a:solidFill>
                <a:latin typeface="Glacial Indifference"/>
                <a:ea typeface="Glacial Indifference"/>
                <a:cs typeface="Glacial Indifference"/>
                <a:sym typeface="Glacial Indifference"/>
              </a:rPr>
              <a:t>: SHE WORKS HARD IN TRAINING, PRACTICES, AND IN </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GAMES. WILLING TO LEND A HAND TO COACHES AND VOLUNTEERS.</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 </a:t>
            </a:r>
            <a:r>
              <a:rPr lang="en-US" sz="1799" u="sng">
                <a:solidFill>
                  <a:srgbClr val="FFFFFF"/>
                </a:solidFill>
                <a:latin typeface="Glacial Indifference"/>
                <a:ea typeface="Glacial Indifference"/>
                <a:cs typeface="Glacial Indifference"/>
                <a:sym typeface="Glacial Indifference"/>
              </a:rPr>
              <a:t>COMMITTED</a:t>
            </a:r>
            <a:r>
              <a:rPr lang="en-US" sz="1799">
                <a:solidFill>
                  <a:srgbClr val="FFFFFF"/>
                </a:solidFill>
                <a:latin typeface="Glacial Indifference"/>
                <a:ea typeface="Glacial Indifference"/>
                <a:cs typeface="Glacial Indifference"/>
                <a:sym typeface="Glacial Indifference"/>
              </a:rPr>
              <a:t>: SHE CAN BE RELIED ON TO SHOW UP TO EVERY </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PRACTICE AND GAME, AND GIVE HER BEST EFFORT</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 </a:t>
            </a:r>
            <a:r>
              <a:rPr lang="en-US" sz="1799" u="sng">
                <a:solidFill>
                  <a:srgbClr val="FFFFFF"/>
                </a:solidFill>
                <a:latin typeface="Glacial Indifference"/>
                <a:ea typeface="Glacial Indifference"/>
                <a:cs typeface="Glacial Indifference"/>
                <a:sym typeface="Glacial Indifference"/>
              </a:rPr>
              <a:t>COMMUNICATIVE</a:t>
            </a:r>
            <a:r>
              <a:rPr lang="en-US" sz="1799">
                <a:solidFill>
                  <a:srgbClr val="FFFFFF"/>
                </a:solidFill>
                <a:latin typeface="Glacial Indifference"/>
                <a:ea typeface="Glacial Indifference"/>
                <a:cs typeface="Glacial Indifference"/>
                <a:sym typeface="Glacial Indifference"/>
              </a:rPr>
              <a:t>: SHE MAKES AN EFFORT TO TALK TO </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TEAMMATES, COACHES, AND REFEREES</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 </a:t>
            </a:r>
            <a:r>
              <a:rPr lang="en-US" sz="1799" u="sng">
                <a:solidFill>
                  <a:srgbClr val="FFFFFF"/>
                </a:solidFill>
                <a:latin typeface="Glacial Indifference"/>
                <a:ea typeface="Glacial Indifference"/>
                <a:cs typeface="Glacial Indifference"/>
                <a:sym typeface="Glacial Indifference"/>
              </a:rPr>
              <a:t>SUPPORTIVE</a:t>
            </a:r>
            <a:r>
              <a:rPr lang="en-US" sz="1799">
                <a:solidFill>
                  <a:srgbClr val="FFFFFF"/>
                </a:solidFill>
                <a:latin typeface="Glacial Indifference"/>
                <a:ea typeface="Glacial Indifference"/>
                <a:cs typeface="Glacial Indifference"/>
                <a:sym typeface="Glacial Indifference"/>
              </a:rPr>
              <a:t>: SHE LISTENS TO HER TEAMMATES AND IS READY</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 TO HELP THEM DO THEIR BEST</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 </a:t>
            </a:r>
            <a:r>
              <a:rPr lang="en-US" sz="1799" u="sng">
                <a:solidFill>
                  <a:srgbClr val="FFFFFF"/>
                </a:solidFill>
                <a:latin typeface="Glacial Indifference"/>
                <a:ea typeface="Glacial Indifference"/>
                <a:cs typeface="Glacial Indifference"/>
                <a:sym typeface="Glacial Indifference"/>
              </a:rPr>
              <a:t>SPORTSMANSHIP</a:t>
            </a:r>
            <a:r>
              <a:rPr lang="en-US" sz="1799">
                <a:solidFill>
                  <a:srgbClr val="FFFFFF"/>
                </a:solidFill>
                <a:latin typeface="Glacial Indifference"/>
                <a:ea typeface="Glacial Indifference"/>
                <a:cs typeface="Glacial Indifference"/>
                <a:sym typeface="Glacial Indifference"/>
              </a:rPr>
              <a:t>: SHE FOLLOWS THE RULES AND BEHAVES IN AN </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ETHICAL MANNER. SHE CELEBRATES GREAT PLAYS BY BOTH TEAMS</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 </a:t>
            </a:r>
            <a:r>
              <a:rPr lang="en-US" sz="1799" u="sng">
                <a:solidFill>
                  <a:srgbClr val="FFFFFF"/>
                </a:solidFill>
                <a:latin typeface="Glacial Indifference"/>
                <a:ea typeface="Glacial Indifference"/>
                <a:cs typeface="Glacial Indifference"/>
                <a:sym typeface="Glacial Indifference"/>
              </a:rPr>
              <a:t>POSITIVE ATT</a:t>
            </a:r>
            <a:r>
              <a:rPr lang="en-US" sz="1799">
                <a:solidFill>
                  <a:srgbClr val="FFFFFF"/>
                </a:solidFill>
                <a:latin typeface="Glacial Indifference"/>
                <a:ea typeface="Glacial Indifference"/>
                <a:cs typeface="Glacial Indifference"/>
                <a:sym typeface="Glacial Indifference"/>
              </a:rPr>
              <a:t>ITUDE: WHEN PROBLEMS ARISE, SHE LOOKS </a:t>
            </a:r>
          </a:p>
          <a:p>
            <a:pPr algn="ctr">
              <a:lnSpc>
                <a:spcPts val="2519"/>
              </a:lnSpc>
              <a:spcBef>
                <a:spcPct val="0"/>
              </a:spcBef>
            </a:pPr>
            <a:r>
              <a:rPr lang="en-US" sz="1799">
                <a:solidFill>
                  <a:srgbClr val="FFFFFF"/>
                </a:solidFill>
                <a:latin typeface="Glacial Indifference"/>
                <a:ea typeface="Glacial Indifference"/>
                <a:cs typeface="Glacial Indifference"/>
                <a:sym typeface="Glacial Indifference"/>
              </a:rPr>
              <a:t>FOR SOLUTIONS AND STAYS POSITIVE</a:t>
            </a:r>
          </a:p>
        </p:txBody>
      </p:sp>
      <p:sp>
        <p:nvSpPr>
          <p:cNvPr name="TextBox 23" id="23"/>
          <p:cNvSpPr txBox="true"/>
          <p:nvPr/>
        </p:nvSpPr>
        <p:spPr>
          <a:xfrm rot="0">
            <a:off x="304800" y="-114300"/>
            <a:ext cx="17707041" cy="937168"/>
          </a:xfrm>
          <a:prstGeom prst="rect">
            <a:avLst/>
          </a:prstGeom>
        </p:spPr>
        <p:txBody>
          <a:bodyPr anchor="t" rtlCol="false" tIns="0" lIns="0" bIns="0" rIns="0">
            <a:spAutoFit/>
          </a:bodyPr>
          <a:lstStyle/>
          <a:p>
            <a:pPr algn="ctr">
              <a:lnSpc>
                <a:spcPts val="7670"/>
              </a:lnSpc>
            </a:pPr>
            <a:r>
              <a:rPr lang="en-US" b="true" sz="5478" spc="328">
                <a:solidFill>
                  <a:srgbClr val="FFFFFF"/>
                </a:solidFill>
                <a:latin typeface="Be Vietnam Ultra-Bold"/>
                <a:ea typeface="Be Vietnam Ultra-Bold"/>
                <a:cs typeface="Be Vietnam Ultra-Bold"/>
                <a:sym typeface="Be Vietnam Ultra-Bold"/>
              </a:rPr>
              <a:t>KEEPING GIRLS IN SPORT LEADERSHIP AWARD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Freeform 8" id="8"/>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9" id="9"/>
          <p:cNvSpPr/>
          <p:nvPr/>
        </p:nvSpPr>
        <p:spPr>
          <a:xfrm flipH="false" flipV="false" rot="0">
            <a:off x="14873968" y="6432162"/>
            <a:ext cx="1897339" cy="1894968"/>
          </a:xfrm>
          <a:custGeom>
            <a:avLst/>
            <a:gdLst/>
            <a:ahLst/>
            <a:cxnLst/>
            <a:rect r="r" b="b" t="t" l="l"/>
            <a:pathLst>
              <a:path h="1894968" w="1897339">
                <a:moveTo>
                  <a:pt x="0" y="0"/>
                </a:moveTo>
                <a:lnTo>
                  <a:pt x="1897339" y="0"/>
                </a:lnTo>
                <a:lnTo>
                  <a:pt x="1897339" y="1894968"/>
                </a:lnTo>
                <a:lnTo>
                  <a:pt x="0" y="1894968"/>
                </a:lnTo>
                <a:lnTo>
                  <a:pt x="0" y="0"/>
                </a:lnTo>
                <a:close/>
              </a:path>
            </a:pathLst>
          </a:custGeom>
          <a:blipFill>
            <a:blip r:embed="rId7"/>
            <a:stretch>
              <a:fillRect l="0" t="0" r="0" b="0"/>
            </a:stretch>
          </a:blipFill>
        </p:spPr>
      </p:sp>
      <p:sp>
        <p:nvSpPr>
          <p:cNvPr name="Freeform 10" id="10"/>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1" id="11"/>
          <p:cNvSpPr txBox="true"/>
          <p:nvPr/>
        </p:nvSpPr>
        <p:spPr>
          <a:xfrm rot="0">
            <a:off x="3207493" y="4734753"/>
            <a:ext cx="11761725" cy="4948648"/>
          </a:xfrm>
          <a:prstGeom prst="rect">
            <a:avLst/>
          </a:prstGeom>
        </p:spPr>
        <p:txBody>
          <a:bodyPr anchor="t" rtlCol="false" tIns="0" lIns="0" bIns="0" rIns="0">
            <a:spAutoFit/>
          </a:bodyPr>
          <a:lstStyle/>
          <a:p>
            <a:pPr algn="ctr">
              <a:lnSpc>
                <a:spcPts val="3578"/>
              </a:lnSpc>
            </a:pPr>
            <a:r>
              <a:rPr lang="en-US" sz="3578">
                <a:solidFill>
                  <a:srgbClr val="F6D67D"/>
                </a:solidFill>
                <a:latin typeface="Be Vietnam"/>
                <a:ea typeface="Be Vietnam"/>
                <a:cs typeface="Be Vietnam"/>
                <a:sym typeface="Be Vietnam"/>
              </a:rPr>
              <a:t>This award is presented to a female and male Grade 9 or 10 student-athlete who has made an outstanding impact in their first two years of high school athletics. This athlete has demonstrated exceptional talent, dedication, and sportsmanship while competing on at least two sports teams. As a true ambassador of Spectrum Thunder Athletics, they embody teamwork, perseverance, and a positive attitude both on and off the field of play. Their commitment and passion for sports set a strong foundation for future success within the program. </a:t>
            </a:r>
          </a:p>
        </p:txBody>
      </p:sp>
      <p:sp>
        <p:nvSpPr>
          <p:cNvPr name="TextBox 12" id="12"/>
          <p:cNvSpPr txBox="true"/>
          <p:nvPr/>
        </p:nvSpPr>
        <p:spPr>
          <a:xfrm rot="0">
            <a:off x="1157734" y="1977786"/>
            <a:ext cx="16101566" cy="2944487"/>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ROOKIE OF THE </a:t>
            </a:r>
          </a:p>
          <a:p>
            <a:pPr algn="ctr">
              <a:lnSpc>
                <a:spcPts val="11028"/>
              </a:lnSpc>
            </a:pPr>
            <a:r>
              <a:rPr lang="en-US" sz="12823">
                <a:solidFill>
                  <a:srgbClr val="FFFFFF"/>
                </a:solidFill>
                <a:latin typeface="Glacial Indifference"/>
                <a:ea typeface="Glacial Indifference"/>
                <a:cs typeface="Glacial Indifference"/>
                <a:sym typeface="Glacial Indifference"/>
              </a:rPr>
              <a:t>YEAR AWARD</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7538182" y="2279997"/>
            <a:ext cx="2647950" cy="264795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660621" y="2271887"/>
            <a:ext cx="2647950" cy="264795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6226288" y="6293317"/>
            <a:ext cx="2647950" cy="2647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9306340" y="6294820"/>
            <a:ext cx="2647950" cy="264795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2482978" y="6294820"/>
            <a:ext cx="2647950" cy="26479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18" id="18"/>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19" id="19"/>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0" id="20"/>
          <p:cNvGrpSpPr/>
          <p:nvPr/>
        </p:nvGrpSpPr>
        <p:grpSpPr>
          <a:xfrm rot="0">
            <a:off x="7538182" y="2237928"/>
            <a:ext cx="2712864" cy="3937480"/>
            <a:chOff x="0" y="0"/>
            <a:chExt cx="3617151" cy="5249973"/>
          </a:xfrm>
        </p:grpSpPr>
        <p:sp>
          <p:nvSpPr>
            <p:cNvPr name="Freeform 21" id="2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22" id="22"/>
            <p:cNvGrpSpPr/>
            <p:nvPr/>
          </p:nvGrpSpPr>
          <p:grpSpPr>
            <a:xfrm rot="0">
              <a:off x="141037" y="141037"/>
              <a:ext cx="3335077" cy="3335077"/>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24" id="24"/>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PEYTON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MCLEAN</a:t>
              </a:r>
            </a:p>
          </p:txBody>
        </p:sp>
      </p:grpSp>
      <p:sp>
        <p:nvSpPr>
          <p:cNvPr name="Freeform 25" id="25"/>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7"/>
            <a:stretch>
              <a:fillRect l="0" t="0" r="0" b="0"/>
            </a:stretch>
          </a:blipFill>
        </p:spPr>
      </p:sp>
      <p:sp>
        <p:nvSpPr>
          <p:cNvPr name="Freeform 26" id="26"/>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7"/>
            <a:stretch>
              <a:fillRect l="0" t="0" r="0" b="0"/>
            </a:stretch>
          </a:blipFill>
        </p:spPr>
      </p:sp>
      <p:sp>
        <p:nvSpPr>
          <p:cNvPr name="Freeform 27" id="27"/>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8"/>
            <a:stretch>
              <a:fillRect l="0" t="0" r="0" b="0"/>
            </a:stretch>
          </a:blipFill>
        </p:spPr>
      </p:sp>
      <p:sp>
        <p:nvSpPr>
          <p:cNvPr name="Freeform 28" id="28"/>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8"/>
            <a:stretch>
              <a:fillRect l="0" t="0" r="0" b="0"/>
            </a:stretch>
          </a:blipFill>
        </p:spPr>
      </p:sp>
      <p:grpSp>
        <p:nvGrpSpPr>
          <p:cNvPr name="Group 29" id="29"/>
          <p:cNvGrpSpPr/>
          <p:nvPr/>
        </p:nvGrpSpPr>
        <p:grpSpPr>
          <a:xfrm rot="0">
            <a:off x="5977433" y="6262363"/>
            <a:ext cx="3101922" cy="3935977"/>
            <a:chOff x="0" y="0"/>
            <a:chExt cx="4135896" cy="5247969"/>
          </a:xfrm>
        </p:grpSpPr>
        <p:sp>
          <p:nvSpPr>
            <p:cNvPr name="Freeform 30" id="30"/>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1" id="31"/>
            <p:cNvGrpSpPr/>
            <p:nvPr/>
          </p:nvGrpSpPr>
          <p:grpSpPr>
            <a:xfrm rot="0">
              <a:off x="442918" y="141037"/>
              <a:ext cx="3335077" cy="333507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0" t="-12500" r="0" b="-12500"/>
                </a:stretch>
              </a:blipFill>
            </p:spPr>
          </p:sp>
        </p:grpSp>
        <p:sp>
          <p:nvSpPr>
            <p:cNvPr name="TextBox 33" id="33"/>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KAYLA</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FELT</a:t>
              </a:r>
            </a:p>
          </p:txBody>
        </p:sp>
      </p:grpSp>
      <p:grpSp>
        <p:nvGrpSpPr>
          <p:cNvPr name="Group 34" id="34"/>
          <p:cNvGrpSpPr/>
          <p:nvPr/>
        </p:nvGrpSpPr>
        <p:grpSpPr>
          <a:xfrm rot="0">
            <a:off x="9269613" y="6260860"/>
            <a:ext cx="2712864" cy="3937480"/>
            <a:chOff x="0" y="0"/>
            <a:chExt cx="3617151" cy="5249973"/>
          </a:xfrm>
        </p:grpSpPr>
        <p:sp>
          <p:nvSpPr>
            <p:cNvPr name="Freeform 35" id="35"/>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6" id="36"/>
            <p:cNvGrpSpPr/>
            <p:nvPr/>
          </p:nvGrpSpPr>
          <p:grpSpPr>
            <a:xfrm rot="0">
              <a:off x="141037" y="141037"/>
              <a:ext cx="3335077" cy="3335077"/>
              <a:chOff x="0" y="0"/>
              <a:chExt cx="812800" cy="812800"/>
            </a:xfrm>
          </p:grpSpPr>
          <p:sp>
            <p:nvSpPr>
              <p:cNvPr name="Freeform 37" id="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12500" r="0" b="-12500"/>
                </a:stretch>
              </a:blipFill>
            </p:spPr>
          </p:sp>
        </p:grpSp>
        <p:sp>
          <p:nvSpPr>
            <p:cNvPr name="TextBox 38" id="38"/>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SARAH</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JONES</a:t>
              </a:r>
            </a:p>
          </p:txBody>
        </p:sp>
      </p:grpSp>
      <p:grpSp>
        <p:nvGrpSpPr>
          <p:cNvPr name="Group 39" id="39"/>
          <p:cNvGrpSpPr/>
          <p:nvPr/>
        </p:nvGrpSpPr>
        <p:grpSpPr>
          <a:xfrm rot="0">
            <a:off x="12447602" y="6260860"/>
            <a:ext cx="2712864" cy="3937480"/>
            <a:chOff x="0" y="0"/>
            <a:chExt cx="3617151" cy="5249973"/>
          </a:xfrm>
        </p:grpSpPr>
        <p:sp>
          <p:nvSpPr>
            <p:cNvPr name="TextBox 40" id="40"/>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ISLA</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BUTCHER</a:t>
              </a:r>
            </a:p>
          </p:txBody>
        </p:sp>
        <p:sp>
          <p:nvSpPr>
            <p:cNvPr name="Freeform 41" id="4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2" id="42"/>
            <p:cNvGrpSpPr/>
            <p:nvPr/>
          </p:nvGrpSpPr>
          <p:grpSpPr>
            <a:xfrm rot="0">
              <a:off x="141037" y="141037"/>
              <a:ext cx="3335077" cy="3335077"/>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grpSp>
      <p:grpSp>
        <p:nvGrpSpPr>
          <p:cNvPr name="Group 44" id="44"/>
          <p:cNvGrpSpPr/>
          <p:nvPr/>
        </p:nvGrpSpPr>
        <p:grpSpPr>
          <a:xfrm rot="0">
            <a:off x="10614757" y="2237928"/>
            <a:ext cx="2712864" cy="3937480"/>
            <a:chOff x="0" y="0"/>
            <a:chExt cx="3617151" cy="5249973"/>
          </a:xfrm>
        </p:grpSpPr>
        <p:sp>
          <p:nvSpPr>
            <p:cNvPr name="Freeform 45" id="45"/>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6" id="46"/>
            <p:cNvGrpSpPr/>
            <p:nvPr/>
          </p:nvGrpSpPr>
          <p:grpSpPr>
            <a:xfrm rot="0">
              <a:off x="141037" y="141037"/>
              <a:ext cx="3335077" cy="3335077"/>
              <a:chOff x="0" y="0"/>
              <a:chExt cx="812800" cy="812800"/>
            </a:xfrm>
          </p:grpSpPr>
          <p:sp>
            <p:nvSpPr>
              <p:cNvPr name="Freeform 47" id="4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48" id="48"/>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MARIKA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MARTENS</a:t>
              </a:r>
            </a:p>
          </p:txBody>
        </p:sp>
      </p:grpSp>
      <p:sp>
        <p:nvSpPr>
          <p:cNvPr name="TextBox 49" id="49"/>
          <p:cNvSpPr txBox="true"/>
          <p:nvPr/>
        </p:nvSpPr>
        <p:spPr>
          <a:xfrm rot="0">
            <a:off x="1398709" y="500513"/>
            <a:ext cx="11336862"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FEMALE ROOKIE OF THE YEAR AWARD</a:t>
            </a:r>
          </a:p>
        </p:txBody>
      </p:sp>
      <p:grpSp>
        <p:nvGrpSpPr>
          <p:cNvPr name="Group 50" id="50"/>
          <p:cNvGrpSpPr/>
          <p:nvPr/>
        </p:nvGrpSpPr>
        <p:grpSpPr>
          <a:xfrm rot="0">
            <a:off x="4402337" y="2266503"/>
            <a:ext cx="2647950" cy="2647950"/>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52" id="5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3" id="53"/>
          <p:cNvGrpSpPr/>
          <p:nvPr/>
        </p:nvGrpSpPr>
        <p:grpSpPr>
          <a:xfrm rot="0">
            <a:off x="4369880" y="2232796"/>
            <a:ext cx="2712864" cy="3937480"/>
            <a:chOff x="0" y="0"/>
            <a:chExt cx="3617151" cy="5249973"/>
          </a:xfrm>
        </p:grpSpPr>
        <p:sp>
          <p:nvSpPr>
            <p:cNvPr name="Freeform 54" id="5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5" id="55"/>
            <p:cNvGrpSpPr/>
            <p:nvPr/>
          </p:nvGrpSpPr>
          <p:grpSpPr>
            <a:xfrm rot="0">
              <a:off x="141037" y="141037"/>
              <a:ext cx="3335077" cy="3335077"/>
              <a:chOff x="0" y="0"/>
              <a:chExt cx="812800" cy="812800"/>
            </a:xfrm>
          </p:grpSpPr>
          <p:sp>
            <p:nvSpPr>
              <p:cNvPr name="Freeform 56" id="5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7" id="57"/>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GRACIE</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WEGWITZ</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65686" y="2285553"/>
            <a:ext cx="2599044" cy="25990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203843" y="2294837"/>
            <a:ext cx="2599044" cy="259904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402590" y="2296340"/>
            <a:ext cx="2599044" cy="259904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4512" y="2296340"/>
            <a:ext cx="2599044" cy="25990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6260753" y="6337333"/>
            <a:ext cx="2599044" cy="259904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326522" y="6337333"/>
            <a:ext cx="2599044" cy="259904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2504512" y="6327808"/>
            <a:ext cx="2599044" cy="259904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4" id="24"/>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5" id="25"/>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6" id="26"/>
          <p:cNvGrpSpPr/>
          <p:nvPr/>
        </p:nvGrpSpPr>
        <p:grpSpPr>
          <a:xfrm rot="0">
            <a:off x="2980863" y="2239431"/>
            <a:ext cx="2843447" cy="3935977"/>
            <a:chOff x="0" y="0"/>
            <a:chExt cx="3791263" cy="5247969"/>
          </a:xfrm>
        </p:grpSpPr>
        <p:sp>
          <p:nvSpPr>
            <p:cNvPr name="Freeform 27" id="27"/>
            <p:cNvSpPr/>
            <p:nvPr/>
          </p:nvSpPr>
          <p:spPr>
            <a:xfrm flipH="false" flipV="false" rot="0">
              <a:off x="161411" y="0"/>
              <a:ext cx="3617151" cy="3617151"/>
            </a:xfrm>
            <a:custGeom>
              <a:avLst/>
              <a:gdLst/>
              <a:ahLst/>
              <a:cxnLst/>
              <a:rect r="r" b="b" t="t" l="l"/>
              <a:pathLst>
                <a:path h="3617151" w="3617151">
                  <a:moveTo>
                    <a:pt x="0" y="0"/>
                  </a:moveTo>
                  <a:lnTo>
                    <a:pt x="3617152" y="0"/>
                  </a:lnTo>
                  <a:lnTo>
                    <a:pt x="3617152" y="3617151"/>
                  </a:lnTo>
                  <a:lnTo>
                    <a:pt x="0" y="3617151"/>
                  </a:lnTo>
                  <a:lnTo>
                    <a:pt x="0" y="0"/>
                  </a:lnTo>
                  <a:close/>
                </a:path>
              </a:pathLst>
            </a:custGeom>
            <a:blipFill>
              <a:blip r:embed="rId5"/>
              <a:stretch>
                <a:fillRect l="0" t="0" r="0" b="0"/>
              </a:stretch>
            </a:blipFill>
          </p:spPr>
        </p:sp>
        <p:grpSp>
          <p:nvGrpSpPr>
            <p:cNvPr name="Group 28" id="28"/>
            <p:cNvGrpSpPr/>
            <p:nvPr/>
          </p:nvGrpSpPr>
          <p:grpSpPr>
            <a:xfrm rot="0">
              <a:off x="302449" y="141037"/>
              <a:ext cx="3335077" cy="333507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30" id="30"/>
            <p:cNvSpPr txBox="true"/>
            <p:nvPr/>
          </p:nvSpPr>
          <p:spPr>
            <a:xfrm rot="0">
              <a:off x="0" y="3921238"/>
              <a:ext cx="379126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AGUSTIN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FALCO</a:t>
              </a:r>
            </a:p>
          </p:txBody>
        </p:sp>
      </p:grpSp>
      <p:grpSp>
        <p:nvGrpSpPr>
          <p:cNvPr name="Group 31" id="31"/>
          <p:cNvGrpSpPr/>
          <p:nvPr/>
        </p:nvGrpSpPr>
        <p:grpSpPr>
          <a:xfrm rot="0">
            <a:off x="6088064" y="2237928"/>
            <a:ext cx="2853067" cy="3937480"/>
            <a:chOff x="0" y="0"/>
            <a:chExt cx="3804089" cy="5249973"/>
          </a:xfrm>
        </p:grpSpPr>
        <p:sp>
          <p:nvSpPr>
            <p:cNvPr name="Freeform 32" id="32"/>
            <p:cNvSpPr/>
            <p:nvPr/>
          </p:nvSpPr>
          <p:spPr>
            <a:xfrm flipH="false" flipV="false" rot="0">
              <a:off x="106169"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3" id="33"/>
            <p:cNvGrpSpPr/>
            <p:nvPr/>
          </p:nvGrpSpPr>
          <p:grpSpPr>
            <a:xfrm rot="0">
              <a:off x="247206" y="141037"/>
              <a:ext cx="3335077" cy="3335077"/>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5" id="35"/>
            <p:cNvSpPr txBox="true"/>
            <p:nvPr/>
          </p:nvSpPr>
          <p:spPr>
            <a:xfrm rot="0">
              <a:off x="0" y="3923242"/>
              <a:ext cx="3804089"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ROAN</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LANGLOIS</a:t>
              </a:r>
            </a:p>
          </p:txBody>
        </p:sp>
      </p:grpSp>
      <p:grpSp>
        <p:nvGrpSpPr>
          <p:cNvPr name="Group 36" id="36"/>
          <p:cNvGrpSpPr/>
          <p:nvPr/>
        </p:nvGrpSpPr>
        <p:grpSpPr>
          <a:xfrm rot="0">
            <a:off x="9345681" y="2237928"/>
            <a:ext cx="2712864" cy="3937480"/>
            <a:chOff x="0" y="0"/>
            <a:chExt cx="3617151" cy="5249973"/>
          </a:xfrm>
        </p:grpSpPr>
        <p:sp>
          <p:nvSpPr>
            <p:cNvPr name="Freeform 37" id="37"/>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8" id="38"/>
            <p:cNvGrpSpPr/>
            <p:nvPr/>
          </p:nvGrpSpPr>
          <p:grpSpPr>
            <a:xfrm rot="0">
              <a:off x="141037" y="141037"/>
              <a:ext cx="3335077" cy="3335077"/>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40" id="40"/>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MAX</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EDWARDS</a:t>
              </a:r>
            </a:p>
          </p:txBody>
        </p:sp>
      </p:grpSp>
      <p:sp>
        <p:nvSpPr>
          <p:cNvPr name="Freeform 41" id="41"/>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42" id="42"/>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3" id="43"/>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4" id="44"/>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5" id="45"/>
          <p:cNvGrpSpPr/>
          <p:nvPr/>
        </p:nvGrpSpPr>
        <p:grpSpPr>
          <a:xfrm rot="0">
            <a:off x="5977433" y="6262363"/>
            <a:ext cx="3101922" cy="3935977"/>
            <a:chOff x="0" y="0"/>
            <a:chExt cx="4135896" cy="5247969"/>
          </a:xfrm>
        </p:grpSpPr>
        <p:sp>
          <p:nvSpPr>
            <p:cNvPr name="Freeform 46" id="46"/>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7" id="47"/>
            <p:cNvGrpSpPr/>
            <p:nvPr/>
          </p:nvGrpSpPr>
          <p:grpSpPr>
            <a:xfrm rot="0">
              <a:off x="442918" y="141037"/>
              <a:ext cx="3335077" cy="3335077"/>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49" id="49"/>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BRODY</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GALEGO</a:t>
              </a:r>
            </a:p>
          </p:txBody>
        </p:sp>
      </p:grpSp>
      <p:grpSp>
        <p:nvGrpSpPr>
          <p:cNvPr name="Group 50" id="50"/>
          <p:cNvGrpSpPr/>
          <p:nvPr/>
        </p:nvGrpSpPr>
        <p:grpSpPr>
          <a:xfrm rot="0">
            <a:off x="9269613" y="6260860"/>
            <a:ext cx="2712864" cy="3937480"/>
            <a:chOff x="0" y="0"/>
            <a:chExt cx="3617151" cy="5249973"/>
          </a:xfrm>
        </p:grpSpPr>
        <p:sp>
          <p:nvSpPr>
            <p:cNvPr name="Freeform 51" id="5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2" id="52"/>
            <p:cNvGrpSpPr/>
            <p:nvPr/>
          </p:nvGrpSpPr>
          <p:grpSpPr>
            <a:xfrm rot="0">
              <a:off x="141037" y="141037"/>
              <a:ext cx="3335077" cy="3335077"/>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4" id="5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SETH</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BURGOS</a:t>
              </a:r>
            </a:p>
          </p:txBody>
        </p:sp>
      </p:grpSp>
      <p:grpSp>
        <p:nvGrpSpPr>
          <p:cNvPr name="Group 55" id="55"/>
          <p:cNvGrpSpPr/>
          <p:nvPr/>
        </p:nvGrpSpPr>
        <p:grpSpPr>
          <a:xfrm rot="0">
            <a:off x="12113397" y="6260860"/>
            <a:ext cx="3624905" cy="3937480"/>
            <a:chOff x="0" y="0"/>
            <a:chExt cx="4833207" cy="5249973"/>
          </a:xfrm>
        </p:grpSpPr>
        <p:sp>
          <p:nvSpPr>
            <p:cNvPr name="Freeform 56" id="56"/>
            <p:cNvSpPr/>
            <p:nvPr/>
          </p:nvSpPr>
          <p:spPr>
            <a:xfrm flipH="false" flipV="false" rot="0">
              <a:off x="445608"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7" id="57"/>
            <p:cNvGrpSpPr/>
            <p:nvPr/>
          </p:nvGrpSpPr>
          <p:grpSpPr>
            <a:xfrm rot="0">
              <a:off x="586645" y="141037"/>
              <a:ext cx="3335077" cy="3335077"/>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9" id="59"/>
            <p:cNvSpPr txBox="true"/>
            <p:nvPr/>
          </p:nvSpPr>
          <p:spPr>
            <a:xfrm rot="0">
              <a:off x="0" y="3923242"/>
              <a:ext cx="4833207"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ARYAN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VASHISHTA</a:t>
              </a:r>
            </a:p>
          </p:txBody>
        </p:sp>
      </p:grpSp>
      <p:grpSp>
        <p:nvGrpSpPr>
          <p:cNvPr name="Group 60" id="60"/>
          <p:cNvGrpSpPr/>
          <p:nvPr/>
        </p:nvGrpSpPr>
        <p:grpSpPr>
          <a:xfrm rot="0">
            <a:off x="12468119" y="2237928"/>
            <a:ext cx="2712864" cy="3937480"/>
            <a:chOff x="0" y="0"/>
            <a:chExt cx="3617151" cy="5249973"/>
          </a:xfrm>
        </p:grpSpPr>
        <p:sp>
          <p:nvSpPr>
            <p:cNvPr name="Freeform 61" id="6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2" id="62"/>
            <p:cNvGrpSpPr/>
            <p:nvPr/>
          </p:nvGrpSpPr>
          <p:grpSpPr>
            <a:xfrm rot="0">
              <a:off x="141037" y="141037"/>
              <a:ext cx="3335077" cy="3335077"/>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4" id="6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NICK</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MARSH</a:t>
              </a:r>
            </a:p>
          </p:txBody>
        </p:sp>
      </p:grpSp>
      <p:sp>
        <p:nvSpPr>
          <p:cNvPr name="TextBox 65" id="65"/>
          <p:cNvSpPr txBox="true"/>
          <p:nvPr/>
        </p:nvSpPr>
        <p:spPr>
          <a:xfrm rot="0">
            <a:off x="1398709" y="500513"/>
            <a:ext cx="11336862"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MALE ROOKIE OF THE YEAR AWARD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5400000">
            <a:off x="13007016" y="954668"/>
            <a:ext cx="6311852" cy="4402517"/>
          </a:xfrm>
          <a:custGeom>
            <a:avLst/>
            <a:gdLst/>
            <a:ahLst/>
            <a:cxnLst/>
            <a:rect r="r" b="b" t="t" l="l"/>
            <a:pathLst>
              <a:path h="4402517" w="6311852">
                <a:moveTo>
                  <a:pt x="0" y="0"/>
                </a:moveTo>
                <a:lnTo>
                  <a:pt x="6311852" y="0"/>
                </a:lnTo>
                <a:lnTo>
                  <a:pt x="6311852" y="4402516"/>
                </a:lnTo>
                <a:lnTo>
                  <a:pt x="0" y="4402516"/>
                </a:lnTo>
                <a:lnTo>
                  <a:pt x="0" y="0"/>
                </a:lnTo>
                <a:close/>
              </a:path>
            </a:pathLst>
          </a:custGeom>
          <a:blipFill>
            <a:blip r:embed="rId4"/>
            <a:stretch>
              <a:fillRect l="0" t="0" r="0" b="0"/>
            </a:stretch>
          </a:blipFill>
        </p:spPr>
      </p:sp>
      <p:sp>
        <p:nvSpPr>
          <p:cNvPr name="Freeform 4" id="4"/>
          <p:cNvSpPr/>
          <p:nvPr/>
        </p:nvSpPr>
        <p:spPr>
          <a:xfrm flipH="true" flipV="true" rot="-5400000">
            <a:off x="-1832134"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4"/>
            <a:stretch>
              <a:fillRect l="0" t="0" r="0" b="0"/>
            </a:stretch>
          </a:blipFill>
        </p:spPr>
      </p:sp>
      <p:grpSp>
        <p:nvGrpSpPr>
          <p:cNvPr name="Group 5" id="5"/>
          <p:cNvGrpSpPr/>
          <p:nvPr/>
        </p:nvGrpSpPr>
        <p:grpSpPr>
          <a:xfrm rot="0">
            <a:off x="3834062" y="2779283"/>
            <a:ext cx="4895428" cy="6246948"/>
            <a:chOff x="0" y="0"/>
            <a:chExt cx="736486" cy="939813"/>
          </a:xfrm>
        </p:grpSpPr>
        <p:sp>
          <p:nvSpPr>
            <p:cNvPr name="Freeform 6" id="6"/>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7" id="7"/>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560096" y="2675490"/>
            <a:ext cx="5159770" cy="7534712"/>
            <a:chOff x="0" y="0"/>
            <a:chExt cx="6879693" cy="10046282"/>
          </a:xfrm>
        </p:grpSpPr>
        <p:sp>
          <p:nvSpPr>
            <p:cNvPr name="Freeform 9" id="9"/>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10" id="10"/>
            <p:cNvGrpSpPr/>
            <p:nvPr/>
          </p:nvGrpSpPr>
          <p:grpSpPr>
            <a:xfrm rot="0">
              <a:off x="152517" y="211719"/>
              <a:ext cx="6574660" cy="8162763"/>
              <a:chOff x="0" y="0"/>
              <a:chExt cx="7627211" cy="9469557"/>
            </a:xfrm>
          </p:grpSpPr>
          <p:sp>
            <p:nvSpPr>
              <p:cNvPr name="Freeform 11" id="11"/>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0" t="-340" r="0" b="-340"/>
                </a:stretch>
              </a:blipFill>
            </p:spPr>
          </p:sp>
        </p:grpSp>
        <p:sp>
          <p:nvSpPr>
            <p:cNvPr name="TextBox 12" id="12"/>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KAYLA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FELT</a:t>
              </a:r>
            </a:p>
          </p:txBody>
        </p:sp>
      </p:grpSp>
      <p:sp>
        <p:nvSpPr>
          <p:cNvPr name="Freeform 13" id="13"/>
          <p:cNvSpPr/>
          <p:nvPr/>
        </p:nvSpPr>
        <p:spPr>
          <a:xfrm flipH="true" flipV="false" rot="0">
            <a:off x="14703344" y="4191338"/>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7"/>
            <a:stretch>
              <a:fillRect l="0" t="0" r="0" b="0"/>
            </a:stretch>
          </a:blipFill>
        </p:spPr>
      </p:sp>
      <p:sp>
        <p:nvSpPr>
          <p:cNvPr name="Freeform 14" id="14"/>
          <p:cNvSpPr/>
          <p:nvPr/>
        </p:nvSpPr>
        <p:spPr>
          <a:xfrm flipH="false" flipV="false" rot="0">
            <a:off x="15281702" y="0"/>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5" id="15"/>
          <p:cNvSpPr/>
          <p:nvPr/>
        </p:nvSpPr>
        <p:spPr>
          <a:xfrm flipH="false" flipV="false" rot="0">
            <a:off x="238349" y="-11522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sp>
        <p:nvSpPr>
          <p:cNvPr name="Freeform 16" id="16"/>
          <p:cNvSpPr/>
          <p:nvPr/>
        </p:nvSpPr>
        <p:spPr>
          <a:xfrm flipH="false" flipV="false" rot="0">
            <a:off x="16357080" y="835720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TextBox 17" id="17"/>
          <p:cNvSpPr txBox="true"/>
          <p:nvPr/>
        </p:nvSpPr>
        <p:spPr>
          <a:xfrm rot="0">
            <a:off x="5187292" y="266700"/>
            <a:ext cx="8239097" cy="1202038"/>
          </a:xfrm>
          <a:prstGeom prst="rect">
            <a:avLst/>
          </a:prstGeom>
        </p:spPr>
        <p:txBody>
          <a:bodyPr anchor="t" rtlCol="false" tIns="0" lIns="0" bIns="0" rIns="0">
            <a:spAutoFit/>
          </a:bodyPr>
          <a:lstStyle/>
          <a:p>
            <a:pPr algn="ctr">
              <a:lnSpc>
                <a:spcPts val="8574"/>
              </a:lnSpc>
            </a:pPr>
            <a:r>
              <a:rPr lang="en-US" b="true" sz="9970">
                <a:solidFill>
                  <a:srgbClr val="FFFFFF"/>
                </a:solidFill>
                <a:latin typeface="Glacial Indifference Bold"/>
                <a:ea typeface="Glacial Indifference Bold"/>
                <a:cs typeface="Glacial Indifference Bold"/>
                <a:sym typeface="Glacial Indifference Bold"/>
              </a:rPr>
              <a:t>ROOKIES</a:t>
            </a:r>
          </a:p>
        </p:txBody>
      </p:sp>
      <p:sp>
        <p:nvSpPr>
          <p:cNvPr name="TextBox 18" id="18"/>
          <p:cNvSpPr txBox="true"/>
          <p:nvPr/>
        </p:nvSpPr>
        <p:spPr>
          <a:xfrm rot="0">
            <a:off x="2469790" y="1463997"/>
            <a:ext cx="13826501" cy="1155409"/>
          </a:xfrm>
          <a:prstGeom prst="rect">
            <a:avLst/>
          </a:prstGeom>
        </p:spPr>
        <p:txBody>
          <a:bodyPr anchor="t" rtlCol="false" tIns="0" lIns="0" bIns="0" rIns="0">
            <a:spAutoFit/>
          </a:bodyPr>
          <a:lstStyle/>
          <a:p>
            <a:pPr algn="ctr">
              <a:lnSpc>
                <a:spcPts val="8214"/>
              </a:lnSpc>
            </a:pPr>
            <a:r>
              <a:rPr lang="en-US" b="true" sz="9552">
                <a:solidFill>
                  <a:srgbClr val="F6D67D"/>
                </a:solidFill>
                <a:latin typeface="Glacial Indifference Bold"/>
                <a:ea typeface="Glacial Indifference Bold"/>
                <a:cs typeface="Glacial Indifference Bold"/>
                <a:sym typeface="Glacial Indifference Bold"/>
              </a:rPr>
              <a:t>OF THE YEAR AWARD</a:t>
            </a:r>
          </a:p>
        </p:txBody>
      </p:sp>
      <p:grpSp>
        <p:nvGrpSpPr>
          <p:cNvPr name="Group 19" id="19"/>
          <p:cNvGrpSpPr/>
          <p:nvPr/>
        </p:nvGrpSpPr>
        <p:grpSpPr>
          <a:xfrm rot="0">
            <a:off x="9809095" y="2779283"/>
            <a:ext cx="4895428" cy="6246948"/>
            <a:chOff x="0" y="0"/>
            <a:chExt cx="736486" cy="939813"/>
          </a:xfrm>
        </p:grpSpPr>
        <p:sp>
          <p:nvSpPr>
            <p:cNvPr name="Freeform 20" id="20"/>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21" id="21"/>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9676924" y="2656440"/>
            <a:ext cx="5159770" cy="7534712"/>
            <a:chOff x="0" y="0"/>
            <a:chExt cx="6879693" cy="10046282"/>
          </a:xfrm>
        </p:grpSpPr>
        <p:sp>
          <p:nvSpPr>
            <p:cNvPr name="Freeform 23" id="23"/>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24" id="24"/>
            <p:cNvGrpSpPr/>
            <p:nvPr/>
          </p:nvGrpSpPr>
          <p:grpSpPr>
            <a:xfrm rot="0">
              <a:off x="152517" y="211719"/>
              <a:ext cx="6574660" cy="8162763"/>
              <a:chOff x="0" y="0"/>
              <a:chExt cx="7627211" cy="9469557"/>
            </a:xfrm>
          </p:grpSpPr>
          <p:sp>
            <p:nvSpPr>
              <p:cNvPr name="Freeform 25" id="25"/>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sp>
          <p:nvSpPr>
            <p:cNvPr name="TextBox 26" id="26"/>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SETH</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BURGOS</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Freeform 8" id="8"/>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9" id="9"/>
          <p:cNvSpPr/>
          <p:nvPr/>
        </p:nvSpPr>
        <p:spPr>
          <a:xfrm flipH="false" flipV="false" rot="0">
            <a:off x="16246113" y="4912748"/>
            <a:ext cx="1897339" cy="1894968"/>
          </a:xfrm>
          <a:custGeom>
            <a:avLst/>
            <a:gdLst/>
            <a:ahLst/>
            <a:cxnLst/>
            <a:rect r="r" b="b" t="t" l="l"/>
            <a:pathLst>
              <a:path h="1894968" w="1897339">
                <a:moveTo>
                  <a:pt x="0" y="0"/>
                </a:moveTo>
                <a:lnTo>
                  <a:pt x="1897340" y="0"/>
                </a:lnTo>
                <a:lnTo>
                  <a:pt x="1897340" y="1894967"/>
                </a:lnTo>
                <a:lnTo>
                  <a:pt x="0" y="1894967"/>
                </a:lnTo>
                <a:lnTo>
                  <a:pt x="0" y="0"/>
                </a:lnTo>
                <a:close/>
              </a:path>
            </a:pathLst>
          </a:custGeom>
          <a:blipFill>
            <a:blip r:embed="rId7"/>
            <a:stretch>
              <a:fillRect l="0" t="0" r="0" b="0"/>
            </a:stretch>
          </a:blipFill>
        </p:spPr>
      </p:sp>
      <p:sp>
        <p:nvSpPr>
          <p:cNvPr name="Freeform 10" id="10"/>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1" id="11"/>
          <p:cNvSpPr txBox="true"/>
          <p:nvPr/>
        </p:nvSpPr>
        <p:spPr>
          <a:xfrm rot="0">
            <a:off x="1684117" y="5124450"/>
            <a:ext cx="15350246" cy="4852128"/>
          </a:xfrm>
          <a:prstGeom prst="rect">
            <a:avLst/>
          </a:prstGeom>
        </p:spPr>
        <p:txBody>
          <a:bodyPr anchor="t" rtlCol="false" tIns="0" lIns="0" bIns="0" rIns="0">
            <a:spAutoFit/>
          </a:bodyPr>
          <a:lstStyle/>
          <a:p>
            <a:pPr algn="ctr">
              <a:lnSpc>
                <a:spcPts val="3478"/>
              </a:lnSpc>
            </a:pPr>
            <a:r>
              <a:rPr lang="en-US" sz="3478">
                <a:solidFill>
                  <a:srgbClr val="F6D67D"/>
                </a:solidFill>
                <a:latin typeface="Be Vietnam"/>
                <a:ea typeface="Be Vietnam"/>
                <a:cs typeface="Be Vietnam"/>
                <a:sym typeface="Be Vietnam"/>
              </a:rPr>
              <a:t>This award is presented to a student-athlete who has made an extraordinary impact on the athletic department through exceptional service, leadership, and dedication beyond their required commitments. The recipient has gone above and beyond in contributing to the success of the school’s athletics program, demonstrating a strong commitment to mentorship, team development, and the overall improvement of athletics. Through their dedication, initiative, and willingness to support and train fellow student-athletes, they have set a standard of excellence and leadership that inspires others both on and off the field of play.</a:t>
            </a:r>
          </a:p>
          <a:p>
            <a:pPr algn="ctr">
              <a:lnSpc>
                <a:spcPts val="3578"/>
              </a:lnSpc>
            </a:pPr>
          </a:p>
        </p:txBody>
      </p:sp>
      <p:sp>
        <p:nvSpPr>
          <p:cNvPr name="TextBox 12" id="12"/>
          <p:cNvSpPr txBox="true"/>
          <p:nvPr/>
        </p:nvSpPr>
        <p:spPr>
          <a:xfrm rot="0">
            <a:off x="1066147" y="2901803"/>
            <a:ext cx="16101566" cy="2336947"/>
          </a:xfrm>
          <a:prstGeom prst="rect">
            <a:avLst/>
          </a:prstGeom>
        </p:spPr>
        <p:txBody>
          <a:bodyPr anchor="t" rtlCol="false" tIns="0" lIns="0" bIns="0" rIns="0">
            <a:spAutoFit/>
          </a:bodyPr>
          <a:lstStyle/>
          <a:p>
            <a:pPr algn="ctr">
              <a:lnSpc>
                <a:spcPts val="8792"/>
              </a:lnSpc>
            </a:pPr>
            <a:r>
              <a:rPr lang="en-US" sz="10224">
                <a:solidFill>
                  <a:srgbClr val="FFFFFF"/>
                </a:solidFill>
                <a:latin typeface="Glacial Indifference"/>
                <a:ea typeface="Glacial Indifference"/>
                <a:cs typeface="Glacial Indifference"/>
                <a:sym typeface="Glacial Indifference"/>
              </a:rPr>
              <a:t>OUTSTANDING  CITIZENSHIP &amp; SERVICES TO ATHLETICS</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65686" y="2285553"/>
            <a:ext cx="2599044" cy="25990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203843" y="2294837"/>
            <a:ext cx="2599044" cy="259904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402590" y="2296340"/>
            <a:ext cx="2599044" cy="259904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4512" y="2296340"/>
            <a:ext cx="2599044" cy="25990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6260753" y="6337333"/>
            <a:ext cx="2599044" cy="259904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326522" y="6337333"/>
            <a:ext cx="2599044" cy="259904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1" id="21"/>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2" id="22"/>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3" id="23"/>
          <p:cNvGrpSpPr/>
          <p:nvPr/>
        </p:nvGrpSpPr>
        <p:grpSpPr>
          <a:xfrm rot="0">
            <a:off x="2980863" y="2239431"/>
            <a:ext cx="2843447" cy="3935977"/>
            <a:chOff x="0" y="0"/>
            <a:chExt cx="3791263" cy="5247969"/>
          </a:xfrm>
        </p:grpSpPr>
        <p:sp>
          <p:nvSpPr>
            <p:cNvPr name="Freeform 24" id="24"/>
            <p:cNvSpPr/>
            <p:nvPr/>
          </p:nvSpPr>
          <p:spPr>
            <a:xfrm flipH="false" flipV="false" rot="0">
              <a:off x="161411" y="0"/>
              <a:ext cx="3617151" cy="3617151"/>
            </a:xfrm>
            <a:custGeom>
              <a:avLst/>
              <a:gdLst/>
              <a:ahLst/>
              <a:cxnLst/>
              <a:rect r="r" b="b" t="t" l="l"/>
              <a:pathLst>
                <a:path h="3617151" w="3617151">
                  <a:moveTo>
                    <a:pt x="0" y="0"/>
                  </a:moveTo>
                  <a:lnTo>
                    <a:pt x="3617152" y="0"/>
                  </a:lnTo>
                  <a:lnTo>
                    <a:pt x="3617152" y="3617151"/>
                  </a:lnTo>
                  <a:lnTo>
                    <a:pt x="0" y="3617151"/>
                  </a:lnTo>
                  <a:lnTo>
                    <a:pt x="0" y="0"/>
                  </a:lnTo>
                  <a:close/>
                </a:path>
              </a:pathLst>
            </a:custGeom>
            <a:blipFill>
              <a:blip r:embed="rId5"/>
              <a:stretch>
                <a:fillRect l="0" t="0" r="0" b="0"/>
              </a:stretch>
            </a:blipFill>
          </p:spPr>
        </p:sp>
        <p:grpSp>
          <p:nvGrpSpPr>
            <p:cNvPr name="Group 25" id="25"/>
            <p:cNvGrpSpPr/>
            <p:nvPr/>
          </p:nvGrpSpPr>
          <p:grpSpPr>
            <a:xfrm rot="0">
              <a:off x="302449" y="141037"/>
              <a:ext cx="3335077" cy="3335077"/>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27" id="27"/>
            <p:cNvSpPr txBox="true"/>
            <p:nvPr/>
          </p:nvSpPr>
          <p:spPr>
            <a:xfrm rot="0">
              <a:off x="0" y="3921238"/>
              <a:ext cx="379126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ARMAAN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DHADE</a:t>
              </a:r>
            </a:p>
          </p:txBody>
        </p:sp>
      </p:grpSp>
      <p:grpSp>
        <p:nvGrpSpPr>
          <p:cNvPr name="Group 28" id="28"/>
          <p:cNvGrpSpPr/>
          <p:nvPr/>
        </p:nvGrpSpPr>
        <p:grpSpPr>
          <a:xfrm rot="0">
            <a:off x="6088064" y="2237928"/>
            <a:ext cx="2853067" cy="3937480"/>
            <a:chOff x="0" y="0"/>
            <a:chExt cx="3804089" cy="5249973"/>
          </a:xfrm>
        </p:grpSpPr>
        <p:sp>
          <p:nvSpPr>
            <p:cNvPr name="Freeform 29" id="29"/>
            <p:cNvSpPr/>
            <p:nvPr/>
          </p:nvSpPr>
          <p:spPr>
            <a:xfrm flipH="false" flipV="false" rot="0">
              <a:off x="106169"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0" id="30"/>
            <p:cNvGrpSpPr/>
            <p:nvPr/>
          </p:nvGrpSpPr>
          <p:grpSpPr>
            <a:xfrm rot="0">
              <a:off x="247206" y="141037"/>
              <a:ext cx="3335077" cy="3335077"/>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2" id="32"/>
            <p:cNvSpPr txBox="true"/>
            <p:nvPr/>
          </p:nvSpPr>
          <p:spPr>
            <a:xfrm rot="0">
              <a:off x="0" y="3923242"/>
              <a:ext cx="3804089"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SAWYER</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CHALUPNIK</a:t>
              </a:r>
            </a:p>
          </p:txBody>
        </p:sp>
      </p:grpSp>
      <p:grpSp>
        <p:nvGrpSpPr>
          <p:cNvPr name="Group 33" id="33"/>
          <p:cNvGrpSpPr/>
          <p:nvPr/>
        </p:nvGrpSpPr>
        <p:grpSpPr>
          <a:xfrm rot="0">
            <a:off x="9345681" y="2237928"/>
            <a:ext cx="2712864" cy="3937480"/>
            <a:chOff x="0" y="0"/>
            <a:chExt cx="3617151" cy="5249973"/>
          </a:xfrm>
        </p:grpSpPr>
        <p:sp>
          <p:nvSpPr>
            <p:cNvPr name="Freeform 34" id="3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5" id="35"/>
            <p:cNvGrpSpPr/>
            <p:nvPr/>
          </p:nvGrpSpPr>
          <p:grpSpPr>
            <a:xfrm rot="0">
              <a:off x="141037" y="141037"/>
              <a:ext cx="3335077" cy="3335077"/>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37" id="37"/>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STELLA</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SLAMET</a:t>
              </a:r>
            </a:p>
          </p:txBody>
        </p:sp>
      </p:grpSp>
      <p:sp>
        <p:nvSpPr>
          <p:cNvPr name="Freeform 38" id="38"/>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39" id="39"/>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0" id="40"/>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1" id="41"/>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2" id="42"/>
          <p:cNvGrpSpPr/>
          <p:nvPr/>
        </p:nvGrpSpPr>
        <p:grpSpPr>
          <a:xfrm rot="0">
            <a:off x="5977433" y="6262363"/>
            <a:ext cx="3101922" cy="3935977"/>
            <a:chOff x="0" y="0"/>
            <a:chExt cx="4135896" cy="5247969"/>
          </a:xfrm>
        </p:grpSpPr>
        <p:sp>
          <p:nvSpPr>
            <p:cNvPr name="Freeform 43" id="43"/>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4" id="44"/>
            <p:cNvGrpSpPr/>
            <p:nvPr/>
          </p:nvGrpSpPr>
          <p:grpSpPr>
            <a:xfrm rot="0">
              <a:off x="442918" y="141037"/>
              <a:ext cx="3335077" cy="3335077"/>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46" id="46"/>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ELIANA</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PENALOSA</a:t>
              </a:r>
            </a:p>
          </p:txBody>
        </p:sp>
      </p:grpSp>
      <p:grpSp>
        <p:nvGrpSpPr>
          <p:cNvPr name="Group 47" id="47"/>
          <p:cNvGrpSpPr/>
          <p:nvPr/>
        </p:nvGrpSpPr>
        <p:grpSpPr>
          <a:xfrm rot="0">
            <a:off x="9269613" y="6260860"/>
            <a:ext cx="2712864" cy="3937480"/>
            <a:chOff x="0" y="0"/>
            <a:chExt cx="3617151" cy="5249973"/>
          </a:xfrm>
        </p:grpSpPr>
        <p:sp>
          <p:nvSpPr>
            <p:cNvPr name="Freeform 48" id="48"/>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9" id="49"/>
            <p:cNvGrpSpPr/>
            <p:nvPr/>
          </p:nvGrpSpPr>
          <p:grpSpPr>
            <a:xfrm rot="0">
              <a:off x="141037" y="141037"/>
              <a:ext cx="3335077" cy="3335077"/>
              <a:chOff x="0" y="0"/>
              <a:chExt cx="812800" cy="812800"/>
            </a:xfrm>
          </p:grpSpPr>
          <p:sp>
            <p:nvSpPr>
              <p:cNvPr name="Freeform 50" id="5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1" id="51"/>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ALANNA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FELT</a:t>
              </a:r>
            </a:p>
          </p:txBody>
        </p:sp>
      </p:grpSp>
      <p:grpSp>
        <p:nvGrpSpPr>
          <p:cNvPr name="Group 52" id="52"/>
          <p:cNvGrpSpPr/>
          <p:nvPr/>
        </p:nvGrpSpPr>
        <p:grpSpPr>
          <a:xfrm rot="0">
            <a:off x="12468119" y="2237928"/>
            <a:ext cx="2712864" cy="3937480"/>
            <a:chOff x="0" y="0"/>
            <a:chExt cx="3617151" cy="5249973"/>
          </a:xfrm>
        </p:grpSpPr>
        <p:sp>
          <p:nvSpPr>
            <p:cNvPr name="Freeform 53" id="53"/>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4" id="54"/>
            <p:cNvGrpSpPr/>
            <p:nvPr/>
          </p:nvGrpSpPr>
          <p:grpSpPr>
            <a:xfrm rot="0">
              <a:off x="141037" y="141037"/>
              <a:ext cx="3335077" cy="3335077"/>
              <a:chOff x="0" y="0"/>
              <a:chExt cx="812800" cy="812800"/>
            </a:xfrm>
          </p:grpSpPr>
          <p:sp>
            <p:nvSpPr>
              <p:cNvPr name="Freeform 55" id="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6" id="56"/>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LIZ</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ALLAN</a:t>
              </a:r>
            </a:p>
          </p:txBody>
        </p:sp>
      </p:grpSp>
      <p:sp>
        <p:nvSpPr>
          <p:cNvPr name="TextBox 57" id="57"/>
          <p:cNvSpPr txBox="true"/>
          <p:nvPr/>
        </p:nvSpPr>
        <p:spPr>
          <a:xfrm rot="0">
            <a:off x="1408234" y="519563"/>
            <a:ext cx="12269877" cy="1178107"/>
          </a:xfrm>
          <a:prstGeom prst="rect">
            <a:avLst/>
          </a:prstGeom>
        </p:spPr>
        <p:txBody>
          <a:bodyPr anchor="t" rtlCol="false" tIns="0" lIns="0" bIns="0" rIns="0">
            <a:spAutoFit/>
          </a:bodyPr>
          <a:lstStyle/>
          <a:p>
            <a:pPr algn="ctr">
              <a:lnSpc>
                <a:spcPts val="4493"/>
              </a:lnSpc>
            </a:pPr>
            <a:r>
              <a:rPr lang="en-US" b="true" sz="5224">
                <a:solidFill>
                  <a:srgbClr val="FFFFFF"/>
                </a:solidFill>
                <a:latin typeface="Glacial Indifference Bold"/>
                <a:ea typeface="Glacial Indifference Bold"/>
                <a:cs typeface="Glacial Indifference Bold"/>
                <a:sym typeface="Glacial Indifference Bold"/>
              </a:rPr>
              <a:t>NOMINATIONS - OUTSTANDING CITIZENSHIP &amp; SERVICES TO ATHLETICS</a:t>
            </a:r>
          </a:p>
        </p:txBody>
      </p:sp>
      <p:grpSp>
        <p:nvGrpSpPr>
          <p:cNvPr name="Group 58" id="58"/>
          <p:cNvGrpSpPr/>
          <p:nvPr/>
        </p:nvGrpSpPr>
        <p:grpSpPr>
          <a:xfrm rot="0">
            <a:off x="12504512" y="6327808"/>
            <a:ext cx="2599044" cy="2599044"/>
            <a:chOff x="0" y="0"/>
            <a:chExt cx="812800" cy="812800"/>
          </a:xfrm>
        </p:grpSpPr>
        <p:sp>
          <p:nvSpPr>
            <p:cNvPr name="Freeform 59" id="5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60" id="6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61" id="61"/>
          <p:cNvGrpSpPr/>
          <p:nvPr/>
        </p:nvGrpSpPr>
        <p:grpSpPr>
          <a:xfrm rot="0">
            <a:off x="12182501" y="6260860"/>
            <a:ext cx="3532544" cy="3935977"/>
            <a:chOff x="0" y="0"/>
            <a:chExt cx="4710059" cy="5247969"/>
          </a:xfrm>
        </p:grpSpPr>
        <p:sp>
          <p:nvSpPr>
            <p:cNvPr name="Freeform 62" id="62"/>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3" id="63"/>
            <p:cNvGrpSpPr/>
            <p:nvPr/>
          </p:nvGrpSpPr>
          <p:grpSpPr>
            <a:xfrm rot="0">
              <a:off x="442918" y="141037"/>
              <a:ext cx="3335077" cy="3335077"/>
              <a:chOff x="0" y="0"/>
              <a:chExt cx="812800" cy="812800"/>
            </a:xfrm>
          </p:grpSpPr>
          <p:sp>
            <p:nvSpPr>
              <p:cNvPr name="Freeform 64" id="6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5" id="65"/>
            <p:cNvSpPr txBox="true"/>
            <p:nvPr/>
          </p:nvSpPr>
          <p:spPr>
            <a:xfrm rot="0">
              <a:off x="0" y="3921238"/>
              <a:ext cx="4710059"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BRIANNA</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COMENDADOR</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TextBox 8" id="8"/>
          <p:cNvSpPr txBox="true"/>
          <p:nvPr/>
        </p:nvSpPr>
        <p:spPr>
          <a:xfrm rot="0">
            <a:off x="942296" y="3804584"/>
            <a:ext cx="16101566" cy="1544312"/>
          </a:xfrm>
          <a:prstGeom prst="rect">
            <a:avLst/>
          </a:prstGeom>
        </p:spPr>
        <p:txBody>
          <a:bodyPr anchor="t" rtlCol="false" tIns="0" lIns="0" bIns="0" rIns="0">
            <a:spAutoFit/>
          </a:bodyPr>
          <a:lstStyle/>
          <a:p>
            <a:pPr algn="ctr">
              <a:lnSpc>
                <a:spcPts val="11028"/>
              </a:lnSpc>
            </a:pPr>
            <a:r>
              <a:rPr lang="en-US" b="true" sz="12823">
                <a:solidFill>
                  <a:srgbClr val="FFFFFF"/>
                </a:solidFill>
                <a:latin typeface="Glacial Indifference Bold"/>
                <a:ea typeface="Glacial Indifference Bold"/>
                <a:cs typeface="Glacial Indifference Bold"/>
                <a:sym typeface="Glacial Indifference Bold"/>
              </a:rPr>
              <a:t>COLLEGIATE</a:t>
            </a:r>
          </a:p>
        </p:txBody>
      </p:sp>
      <p:sp>
        <p:nvSpPr>
          <p:cNvPr name="Freeform 9" id="9"/>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10" id="10"/>
          <p:cNvSpPr/>
          <p:nvPr/>
        </p:nvSpPr>
        <p:spPr>
          <a:xfrm flipH="false" flipV="false" rot="0">
            <a:off x="13341977" y="6295149"/>
            <a:ext cx="1897339" cy="1894968"/>
          </a:xfrm>
          <a:custGeom>
            <a:avLst/>
            <a:gdLst/>
            <a:ahLst/>
            <a:cxnLst/>
            <a:rect r="r" b="b" t="t" l="l"/>
            <a:pathLst>
              <a:path h="1894968" w="1897339">
                <a:moveTo>
                  <a:pt x="0" y="0"/>
                </a:moveTo>
                <a:lnTo>
                  <a:pt x="1897339" y="0"/>
                </a:lnTo>
                <a:lnTo>
                  <a:pt x="1897339" y="1894968"/>
                </a:lnTo>
                <a:lnTo>
                  <a:pt x="0" y="1894968"/>
                </a:lnTo>
                <a:lnTo>
                  <a:pt x="0" y="0"/>
                </a:lnTo>
                <a:close/>
              </a:path>
            </a:pathLst>
          </a:custGeom>
          <a:blipFill>
            <a:blip r:embed="rId7"/>
            <a:stretch>
              <a:fillRect l="0" t="0" r="0" b="0"/>
            </a:stretch>
          </a:blipFill>
        </p:spPr>
      </p:sp>
      <p:sp>
        <p:nvSpPr>
          <p:cNvPr name="TextBox 11" id="11"/>
          <p:cNvSpPr txBox="true"/>
          <p:nvPr/>
        </p:nvSpPr>
        <p:spPr>
          <a:xfrm rot="0">
            <a:off x="3116018" y="5303273"/>
            <a:ext cx="12039923" cy="1631872"/>
          </a:xfrm>
          <a:prstGeom prst="rect">
            <a:avLst/>
          </a:prstGeom>
        </p:spPr>
        <p:txBody>
          <a:bodyPr anchor="t" rtlCol="false" tIns="0" lIns="0" bIns="0" rIns="0">
            <a:spAutoFit/>
          </a:bodyPr>
          <a:lstStyle/>
          <a:p>
            <a:pPr algn="ctr">
              <a:lnSpc>
                <a:spcPts val="11633"/>
              </a:lnSpc>
            </a:pPr>
            <a:r>
              <a:rPr lang="en-US" b="true" sz="13527">
                <a:solidFill>
                  <a:srgbClr val="F6D67D"/>
                </a:solidFill>
                <a:latin typeface="Glacial Indifference Bold"/>
                <a:ea typeface="Glacial Indifference Bold"/>
                <a:cs typeface="Glacial Indifference Bold"/>
                <a:sym typeface="Glacial Indifference Bold"/>
              </a:rPr>
              <a:t>SIGNINGS</a:t>
            </a:r>
          </a:p>
        </p:txBody>
      </p:sp>
      <p:sp>
        <p:nvSpPr>
          <p:cNvPr name="Freeform 12" id="12"/>
          <p:cNvSpPr/>
          <p:nvPr/>
        </p:nvSpPr>
        <p:spPr>
          <a:xfrm flipH="false" flipV="false" rot="0">
            <a:off x="1916846" y="2366093"/>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7"/>
            <a:stretch>
              <a:fillRect l="0" t="0" r="0" b="0"/>
            </a:stretch>
          </a:blipFill>
        </p:spPr>
      </p:sp>
      <p:sp>
        <p:nvSpPr>
          <p:cNvPr name="Freeform 13" id="13"/>
          <p:cNvSpPr/>
          <p:nvPr/>
        </p:nvSpPr>
        <p:spPr>
          <a:xfrm flipH="false" flipV="false" rot="0">
            <a:off x="7667219" y="7252158"/>
            <a:ext cx="3402616" cy="2086241"/>
          </a:xfrm>
          <a:custGeom>
            <a:avLst/>
            <a:gdLst/>
            <a:ahLst/>
            <a:cxnLst/>
            <a:rect r="r" b="b" t="t" l="l"/>
            <a:pathLst>
              <a:path h="2086241" w="3402616">
                <a:moveTo>
                  <a:pt x="0" y="0"/>
                </a:moveTo>
                <a:lnTo>
                  <a:pt x="3402616" y="0"/>
                </a:lnTo>
                <a:lnTo>
                  <a:pt x="3402616" y="2086241"/>
                </a:lnTo>
                <a:lnTo>
                  <a:pt x="0" y="2086241"/>
                </a:lnTo>
                <a:lnTo>
                  <a:pt x="0" y="0"/>
                </a:lnTo>
                <a:close/>
              </a:path>
            </a:pathLst>
          </a:custGeom>
          <a:blipFill>
            <a:blip r:embed="rId8"/>
            <a:stretch>
              <a:fillRect l="0" t="0" r="0" b="0"/>
            </a:stretch>
          </a:blipFill>
        </p:spPr>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0">
            <a:off x="6181739" y="3719353"/>
            <a:ext cx="12106261" cy="6567647"/>
          </a:xfrm>
          <a:custGeom>
            <a:avLst/>
            <a:gdLst/>
            <a:ahLst/>
            <a:cxnLst/>
            <a:rect r="r" b="b" t="t" l="l"/>
            <a:pathLst>
              <a:path h="6567647" w="12106261">
                <a:moveTo>
                  <a:pt x="0" y="0"/>
                </a:moveTo>
                <a:lnTo>
                  <a:pt x="12106261" y="0"/>
                </a:lnTo>
                <a:lnTo>
                  <a:pt x="12106261" y="6567647"/>
                </a:lnTo>
                <a:lnTo>
                  <a:pt x="0" y="6567647"/>
                </a:lnTo>
                <a:lnTo>
                  <a:pt x="0" y="0"/>
                </a:lnTo>
                <a:close/>
              </a:path>
            </a:pathLst>
          </a:custGeom>
          <a:blipFill>
            <a:blip r:embed="rId4"/>
            <a:stretch>
              <a:fillRect l="0" t="0" r="0" b="0"/>
            </a:stretch>
          </a:blipFill>
        </p:spPr>
      </p:sp>
      <p:grpSp>
        <p:nvGrpSpPr>
          <p:cNvPr name="Group 4" id="4"/>
          <p:cNvGrpSpPr/>
          <p:nvPr/>
        </p:nvGrpSpPr>
        <p:grpSpPr>
          <a:xfrm rot="0">
            <a:off x="0" y="5581830"/>
            <a:ext cx="10687050" cy="1059176"/>
            <a:chOff x="0" y="0"/>
            <a:chExt cx="2814696" cy="278960"/>
          </a:xfrm>
        </p:grpSpPr>
        <p:sp>
          <p:nvSpPr>
            <p:cNvPr name="Freeform 5" id="5"/>
            <p:cNvSpPr/>
            <p:nvPr/>
          </p:nvSpPr>
          <p:spPr>
            <a:xfrm flipH="false" flipV="false" rot="0">
              <a:off x="0" y="0"/>
              <a:ext cx="2814696" cy="278960"/>
            </a:xfrm>
            <a:custGeom>
              <a:avLst/>
              <a:gdLst/>
              <a:ahLst/>
              <a:cxnLst/>
              <a:rect r="r" b="b" t="t" l="l"/>
              <a:pathLst>
                <a:path h="278960" w="2814696">
                  <a:moveTo>
                    <a:pt x="0" y="0"/>
                  </a:moveTo>
                  <a:lnTo>
                    <a:pt x="2814696" y="0"/>
                  </a:lnTo>
                  <a:lnTo>
                    <a:pt x="2814696"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2814696" cy="317060"/>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981109" y="5615168"/>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8" id="8"/>
          <p:cNvSpPr txBox="true"/>
          <p:nvPr/>
        </p:nvSpPr>
        <p:spPr>
          <a:xfrm rot="0">
            <a:off x="-81493" y="3180238"/>
            <a:ext cx="10535751" cy="725805"/>
          </a:xfrm>
          <a:prstGeom prst="rect">
            <a:avLst/>
          </a:prstGeom>
        </p:spPr>
        <p:txBody>
          <a:bodyPr anchor="t" rtlCol="false" tIns="0" lIns="0" bIns="0" rIns="0">
            <a:spAutoFit/>
          </a:bodyPr>
          <a:lstStyle/>
          <a:p>
            <a:pPr algn="ctr">
              <a:lnSpc>
                <a:spcPts val="5160"/>
              </a:lnSpc>
            </a:pPr>
            <a:r>
              <a:rPr lang="en-US" sz="6000">
                <a:solidFill>
                  <a:srgbClr val="FFFFFF"/>
                </a:solidFill>
                <a:latin typeface="Glacial Indifference"/>
                <a:ea typeface="Glacial Indifference"/>
                <a:cs typeface="Glacial Indifference"/>
                <a:sym typeface="Glacial Indifference"/>
              </a:rPr>
              <a:t>OUTSTANDING CITIZENSHIP &amp; </a:t>
            </a:r>
          </a:p>
        </p:txBody>
      </p:sp>
      <p:sp>
        <p:nvSpPr>
          <p:cNvPr name="TextBox 9" id="9"/>
          <p:cNvSpPr txBox="true"/>
          <p:nvPr/>
        </p:nvSpPr>
        <p:spPr>
          <a:xfrm rot="0">
            <a:off x="190474" y="3947953"/>
            <a:ext cx="9687016" cy="1480819"/>
          </a:xfrm>
          <a:prstGeom prst="rect">
            <a:avLst/>
          </a:prstGeom>
        </p:spPr>
        <p:txBody>
          <a:bodyPr anchor="t" rtlCol="false" tIns="0" lIns="0" bIns="0" rIns="0">
            <a:spAutoFit/>
          </a:bodyPr>
          <a:lstStyle/>
          <a:p>
            <a:pPr algn="ctr">
              <a:lnSpc>
                <a:spcPts val="5589"/>
              </a:lnSpc>
            </a:pPr>
            <a:r>
              <a:rPr lang="en-US" b="true" sz="6499">
                <a:solidFill>
                  <a:srgbClr val="F6D67D"/>
                </a:solidFill>
                <a:latin typeface="Glacial Indifference Bold"/>
                <a:ea typeface="Glacial Indifference Bold"/>
                <a:cs typeface="Glacial Indifference Bold"/>
                <a:sym typeface="Glacial Indifference Bold"/>
              </a:rPr>
              <a:t>SERVICES TO ATHLETICS</a:t>
            </a:r>
          </a:p>
          <a:p>
            <a:pPr algn="ctr">
              <a:lnSpc>
                <a:spcPts val="5589"/>
              </a:lnSpc>
            </a:pPr>
            <a:r>
              <a:rPr lang="en-US" b="true" sz="6499">
                <a:solidFill>
                  <a:srgbClr val="F6D67D"/>
                </a:solidFill>
                <a:latin typeface="Glacial Indifference Bold"/>
                <a:ea typeface="Glacial Indifference Bold"/>
                <a:cs typeface="Glacial Indifference Bold"/>
                <a:sym typeface="Glacial Indifference Bold"/>
              </a:rPr>
              <a:t>AWARD</a:t>
            </a:r>
          </a:p>
        </p:txBody>
      </p:sp>
      <p:sp>
        <p:nvSpPr>
          <p:cNvPr name="Freeform 10" id="10"/>
          <p:cNvSpPr/>
          <p:nvPr/>
        </p:nvSpPr>
        <p:spPr>
          <a:xfrm flipH="true" flipV="true" rot="0">
            <a:off x="0" y="0"/>
            <a:ext cx="5100658" cy="2767107"/>
          </a:xfrm>
          <a:custGeom>
            <a:avLst/>
            <a:gdLst/>
            <a:ahLst/>
            <a:cxnLst/>
            <a:rect r="r" b="b" t="t" l="l"/>
            <a:pathLst>
              <a:path h="2767107" w="5100658">
                <a:moveTo>
                  <a:pt x="5100658" y="2767107"/>
                </a:moveTo>
                <a:lnTo>
                  <a:pt x="0" y="2767107"/>
                </a:lnTo>
                <a:lnTo>
                  <a:pt x="0" y="0"/>
                </a:lnTo>
                <a:lnTo>
                  <a:pt x="5100658" y="0"/>
                </a:lnTo>
                <a:lnTo>
                  <a:pt x="5100658" y="2767107"/>
                </a:lnTo>
                <a:close/>
              </a:path>
            </a:pathLst>
          </a:custGeom>
          <a:blipFill>
            <a:blip r:embed="rId4"/>
            <a:stretch>
              <a:fillRect l="0" t="0" r="0" b="0"/>
            </a:stretch>
          </a:blipFill>
        </p:spPr>
      </p:sp>
      <p:grpSp>
        <p:nvGrpSpPr>
          <p:cNvPr name="Group 11" id="11"/>
          <p:cNvGrpSpPr/>
          <p:nvPr/>
        </p:nvGrpSpPr>
        <p:grpSpPr>
          <a:xfrm rot="0">
            <a:off x="10425683" y="1028700"/>
            <a:ext cx="6556825" cy="8220075"/>
            <a:chOff x="0" y="0"/>
            <a:chExt cx="798238" cy="1000724"/>
          </a:xfrm>
        </p:grpSpPr>
        <p:sp>
          <p:nvSpPr>
            <p:cNvPr name="Freeform 12" id="12"/>
            <p:cNvSpPr/>
            <p:nvPr/>
          </p:nvSpPr>
          <p:spPr>
            <a:xfrm flipH="false" flipV="false" rot="0">
              <a:off x="0" y="0"/>
              <a:ext cx="798238" cy="1000724"/>
            </a:xfrm>
            <a:custGeom>
              <a:avLst/>
              <a:gdLst/>
              <a:ahLst/>
              <a:cxnLst/>
              <a:rect r="r" b="b" t="t" l="l"/>
              <a:pathLst>
                <a:path h="1000724" w="798238">
                  <a:moveTo>
                    <a:pt x="399119" y="0"/>
                  </a:moveTo>
                  <a:cubicBezTo>
                    <a:pt x="178692" y="0"/>
                    <a:pt x="0" y="224020"/>
                    <a:pt x="0" y="500362"/>
                  </a:cubicBezTo>
                  <a:cubicBezTo>
                    <a:pt x="0" y="776704"/>
                    <a:pt x="178692" y="1000724"/>
                    <a:pt x="399119" y="1000724"/>
                  </a:cubicBezTo>
                  <a:cubicBezTo>
                    <a:pt x="619546" y="1000724"/>
                    <a:pt x="798238" y="776704"/>
                    <a:pt x="798238" y="500362"/>
                  </a:cubicBezTo>
                  <a:cubicBezTo>
                    <a:pt x="798238" y="224020"/>
                    <a:pt x="619546" y="0"/>
                    <a:pt x="399119"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13" id="13"/>
            <p:cNvSpPr txBox="true"/>
            <p:nvPr/>
          </p:nvSpPr>
          <p:spPr>
            <a:xfrm>
              <a:off x="74835" y="55718"/>
              <a:ext cx="648568" cy="851188"/>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732536" y="881784"/>
            <a:ext cx="16398163" cy="8523431"/>
            <a:chOff x="0" y="0"/>
            <a:chExt cx="21864218" cy="11364575"/>
          </a:xfrm>
        </p:grpSpPr>
        <p:sp>
          <p:nvSpPr>
            <p:cNvPr name="Freeform 15" id="15"/>
            <p:cNvSpPr/>
            <p:nvPr/>
          </p:nvSpPr>
          <p:spPr>
            <a:xfrm flipH="false" flipV="false" rot="0">
              <a:off x="12758352" y="0"/>
              <a:ext cx="9105866" cy="11364575"/>
            </a:xfrm>
            <a:custGeom>
              <a:avLst/>
              <a:gdLst/>
              <a:ahLst/>
              <a:cxnLst/>
              <a:rect r="r" b="b" t="t" l="l"/>
              <a:pathLst>
                <a:path h="11364575" w="9105866">
                  <a:moveTo>
                    <a:pt x="0" y="0"/>
                  </a:moveTo>
                  <a:lnTo>
                    <a:pt x="9105866" y="0"/>
                  </a:lnTo>
                  <a:lnTo>
                    <a:pt x="9105866" y="11364575"/>
                  </a:lnTo>
                  <a:lnTo>
                    <a:pt x="0" y="11364575"/>
                  </a:lnTo>
                  <a:lnTo>
                    <a:pt x="0" y="0"/>
                  </a:lnTo>
                  <a:close/>
                </a:path>
              </a:pathLst>
            </a:custGeom>
            <a:blipFill>
              <a:blip r:embed="rId5"/>
              <a:stretch>
                <a:fillRect l="0" t="0" r="0" b="0"/>
              </a:stretch>
            </a:blipFill>
          </p:spPr>
        </p:sp>
        <p:grpSp>
          <p:nvGrpSpPr>
            <p:cNvPr name="Group 16" id="16"/>
            <p:cNvGrpSpPr/>
            <p:nvPr/>
          </p:nvGrpSpPr>
          <p:grpSpPr>
            <a:xfrm rot="0">
              <a:off x="12960221" y="280228"/>
              <a:ext cx="8702128" cy="10804119"/>
              <a:chOff x="0" y="0"/>
              <a:chExt cx="7627211" cy="9469557"/>
            </a:xfrm>
          </p:grpSpPr>
          <p:sp>
            <p:nvSpPr>
              <p:cNvPr name="Freeform 17" id="17"/>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0" t="-340" r="0" b="-340"/>
                </a:stretch>
              </a:blipFill>
            </p:spPr>
          </p:sp>
        </p:grpSp>
        <p:sp>
          <p:nvSpPr>
            <p:cNvPr name="TextBox 18" id="18"/>
            <p:cNvSpPr txBox="true"/>
            <p:nvPr/>
          </p:nvSpPr>
          <p:spPr>
            <a:xfrm rot="0">
              <a:off x="0" y="6231803"/>
              <a:ext cx="12003923" cy="1199702"/>
            </a:xfrm>
            <a:prstGeom prst="rect">
              <a:avLst/>
            </a:prstGeom>
          </p:spPr>
          <p:txBody>
            <a:bodyPr anchor="t" rtlCol="false" tIns="0" lIns="0" bIns="0" rIns="0">
              <a:spAutoFit/>
            </a:bodyPr>
            <a:lstStyle/>
            <a:p>
              <a:pPr algn="ctr">
                <a:lnSpc>
                  <a:spcPts val="7670"/>
                </a:lnSpc>
              </a:pPr>
              <a:r>
                <a:rPr lang="en-US" b="true" sz="5478" spc="328">
                  <a:solidFill>
                    <a:srgbClr val="000000"/>
                  </a:solidFill>
                  <a:latin typeface="Be Vietnam Ultra-Bold"/>
                  <a:ea typeface="Be Vietnam Ultra-Bold"/>
                  <a:cs typeface="Be Vietnam Ultra-Bold"/>
                  <a:sym typeface="Be Vietnam Ultra-Bold"/>
                </a:rPr>
                <a:t>BRIANNA COMENDADOR</a:t>
              </a:r>
            </a:p>
          </p:txBody>
        </p:sp>
      </p:grpSp>
      <p:sp>
        <p:nvSpPr>
          <p:cNvPr name="Freeform 19" id="19"/>
          <p:cNvSpPr/>
          <p:nvPr/>
        </p:nvSpPr>
        <p:spPr>
          <a:xfrm flipH="true" flipV="false" rot="0">
            <a:off x="14446920" y="4191338"/>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7"/>
            <a:stretch>
              <a:fillRect l="0" t="0" r="0" b="0"/>
            </a:stretch>
          </a:blipFill>
        </p:spPr>
      </p:sp>
      <p:sp>
        <p:nvSpPr>
          <p:cNvPr name="Freeform 20" id="20"/>
          <p:cNvSpPr/>
          <p:nvPr/>
        </p:nvSpPr>
        <p:spPr>
          <a:xfrm flipH="false" flipV="false" rot="0">
            <a:off x="8861391" y="315551"/>
            <a:ext cx="2879818" cy="4607708"/>
          </a:xfrm>
          <a:custGeom>
            <a:avLst/>
            <a:gdLst/>
            <a:ahLst/>
            <a:cxnLst/>
            <a:rect r="r" b="b" t="t" l="l"/>
            <a:pathLst>
              <a:path h="4607708" w="2879818">
                <a:moveTo>
                  <a:pt x="0" y="0"/>
                </a:moveTo>
                <a:lnTo>
                  <a:pt x="2879818" y="0"/>
                </a:lnTo>
                <a:lnTo>
                  <a:pt x="2879818" y="4607709"/>
                </a:lnTo>
                <a:lnTo>
                  <a:pt x="0" y="4607709"/>
                </a:lnTo>
                <a:lnTo>
                  <a:pt x="0" y="0"/>
                </a:lnTo>
                <a:close/>
              </a:path>
            </a:pathLst>
          </a:custGeom>
          <a:blipFill>
            <a:blip r:embed="rId8"/>
            <a:stretch>
              <a:fillRect l="0" t="0" r="0" b="0"/>
            </a:stretch>
          </a:blipFill>
        </p:spPr>
      </p:sp>
      <p:sp>
        <p:nvSpPr>
          <p:cNvPr name="Freeform 21" id="21"/>
          <p:cNvSpPr/>
          <p:nvPr/>
        </p:nvSpPr>
        <p:spPr>
          <a:xfrm flipH="false" flipV="false" rot="0">
            <a:off x="8496860" y="1640944"/>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1169790" y="1028700"/>
            <a:ext cx="6593059" cy="8229600"/>
            <a:chOff x="0" y="0"/>
            <a:chExt cx="843020" cy="1052275"/>
          </a:xfrm>
        </p:grpSpPr>
        <p:sp>
          <p:nvSpPr>
            <p:cNvPr name="Freeform 3" id="3"/>
            <p:cNvSpPr/>
            <p:nvPr/>
          </p:nvSpPr>
          <p:spPr>
            <a:xfrm flipH="false" flipV="false" rot="0">
              <a:off x="0" y="0"/>
              <a:ext cx="843020" cy="1052275"/>
            </a:xfrm>
            <a:custGeom>
              <a:avLst/>
              <a:gdLst/>
              <a:ahLst/>
              <a:cxnLst/>
              <a:rect r="r" b="b" t="t" l="l"/>
              <a:pathLst>
                <a:path h="1052275" w="843020">
                  <a:moveTo>
                    <a:pt x="421510" y="0"/>
                  </a:moveTo>
                  <a:cubicBezTo>
                    <a:pt x="188716" y="0"/>
                    <a:pt x="0" y="235560"/>
                    <a:pt x="0" y="526138"/>
                  </a:cubicBezTo>
                  <a:cubicBezTo>
                    <a:pt x="0" y="816715"/>
                    <a:pt x="188716" y="1052275"/>
                    <a:pt x="421510" y="1052275"/>
                  </a:cubicBezTo>
                  <a:cubicBezTo>
                    <a:pt x="654303" y="1052275"/>
                    <a:pt x="843020" y="816715"/>
                    <a:pt x="843020" y="526138"/>
                  </a:cubicBezTo>
                  <a:cubicBezTo>
                    <a:pt x="843020" y="235560"/>
                    <a:pt x="654303" y="0"/>
                    <a:pt x="421510" y="0"/>
                  </a:cubicBezTo>
                  <a:close/>
                </a:path>
              </a:pathLst>
            </a:custGeom>
            <a:solidFill>
              <a:srgbClr val="000000"/>
            </a:solidFill>
          </p:spPr>
        </p:sp>
        <p:sp>
          <p:nvSpPr>
            <p:cNvPr name="TextBox 4" id="4"/>
            <p:cNvSpPr txBox="true"/>
            <p:nvPr/>
          </p:nvSpPr>
          <p:spPr>
            <a:xfrm>
              <a:off x="79033" y="60551"/>
              <a:ext cx="684953" cy="893074"/>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3">
              <a:alphaModFix amt="8999"/>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6" id="6"/>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5"/>
            <a:stretch>
              <a:fillRect l="0" t="0" r="0" b="0"/>
            </a:stretch>
          </a:blipFill>
        </p:spPr>
      </p:sp>
      <p:grpSp>
        <p:nvGrpSpPr>
          <p:cNvPr name="Group 7" id="7"/>
          <p:cNvGrpSpPr/>
          <p:nvPr/>
        </p:nvGrpSpPr>
        <p:grpSpPr>
          <a:xfrm rot="0">
            <a:off x="7600950" y="3879691"/>
            <a:ext cx="10687050" cy="2541111"/>
            <a:chOff x="0" y="0"/>
            <a:chExt cx="2814696" cy="669264"/>
          </a:xfrm>
        </p:grpSpPr>
        <p:sp>
          <p:nvSpPr>
            <p:cNvPr name="Freeform 8" id="8"/>
            <p:cNvSpPr/>
            <p:nvPr/>
          </p:nvSpPr>
          <p:spPr>
            <a:xfrm flipH="false" flipV="false" rot="0">
              <a:off x="0" y="0"/>
              <a:ext cx="2814696" cy="669264"/>
            </a:xfrm>
            <a:custGeom>
              <a:avLst/>
              <a:gdLst/>
              <a:ahLst/>
              <a:cxnLst/>
              <a:rect r="r" b="b" t="t" l="l"/>
              <a:pathLst>
                <a:path h="669264" w="2814696">
                  <a:moveTo>
                    <a:pt x="0" y="0"/>
                  </a:moveTo>
                  <a:lnTo>
                    <a:pt x="2814696" y="0"/>
                  </a:lnTo>
                  <a:lnTo>
                    <a:pt x="2814696" y="669264"/>
                  </a:lnTo>
                  <a:lnTo>
                    <a:pt x="0" y="669264"/>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9" id="9"/>
            <p:cNvSpPr txBox="true"/>
            <p:nvPr/>
          </p:nvSpPr>
          <p:spPr>
            <a:xfrm>
              <a:off x="0" y="-38100"/>
              <a:ext cx="2814696" cy="707364"/>
            </a:xfrm>
            <a:prstGeom prst="rect">
              <a:avLst/>
            </a:prstGeom>
          </p:spPr>
          <p:txBody>
            <a:bodyPr anchor="ctr" rtlCol="false" tIns="50800" lIns="50800" bIns="50800" rIns="50800"/>
            <a:lstStyle/>
            <a:p>
              <a:pPr algn="ctr">
                <a:lnSpc>
                  <a:spcPts val="2659"/>
                </a:lnSpc>
                <a:spcBef>
                  <a:spcPct val="0"/>
                </a:spcBef>
              </a:pPr>
            </a:p>
          </p:txBody>
        </p:sp>
      </p:grpSp>
      <p:sp>
        <p:nvSpPr>
          <p:cNvPr name="AutoShape 10" id="10"/>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Freeform 11" id="11"/>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5"/>
            <a:stretch>
              <a:fillRect l="0" t="0" r="0" b="0"/>
            </a:stretch>
          </a:blipFill>
        </p:spPr>
      </p:sp>
      <p:sp>
        <p:nvSpPr>
          <p:cNvPr name="Freeform 12" id="12"/>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6"/>
            <a:stretch>
              <a:fillRect l="0" t="0" r="0" b="0"/>
            </a:stretch>
          </a:blipFill>
        </p:spPr>
      </p:sp>
      <p:sp>
        <p:nvSpPr>
          <p:cNvPr name="Freeform 13" id="13"/>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7"/>
            <a:stretch>
              <a:fillRect l="0" t="0" r="0" b="0"/>
            </a:stretch>
          </a:blipFill>
        </p:spPr>
      </p:sp>
      <p:sp>
        <p:nvSpPr>
          <p:cNvPr name="Freeform 14" id="14"/>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8"/>
            <a:stretch>
              <a:fillRect l="0" t="0" r="0" b="0"/>
            </a:stretch>
          </a:blipFill>
        </p:spPr>
      </p:sp>
      <p:sp>
        <p:nvSpPr>
          <p:cNvPr name="Freeform 15" id="15"/>
          <p:cNvSpPr/>
          <p:nvPr/>
        </p:nvSpPr>
        <p:spPr>
          <a:xfrm flipH="false" flipV="false" rot="0">
            <a:off x="1028700" y="881784"/>
            <a:ext cx="6829399" cy="8523431"/>
          </a:xfrm>
          <a:custGeom>
            <a:avLst/>
            <a:gdLst/>
            <a:ahLst/>
            <a:cxnLst/>
            <a:rect r="r" b="b" t="t" l="l"/>
            <a:pathLst>
              <a:path h="8523431" w="6829399">
                <a:moveTo>
                  <a:pt x="0" y="0"/>
                </a:moveTo>
                <a:lnTo>
                  <a:pt x="6829399" y="0"/>
                </a:lnTo>
                <a:lnTo>
                  <a:pt x="6829399" y="8523432"/>
                </a:lnTo>
                <a:lnTo>
                  <a:pt x="0" y="8523432"/>
                </a:lnTo>
                <a:lnTo>
                  <a:pt x="0" y="0"/>
                </a:lnTo>
                <a:close/>
              </a:path>
            </a:pathLst>
          </a:custGeom>
          <a:blipFill>
            <a:blip r:embed="rId9"/>
            <a:stretch>
              <a:fillRect l="0" t="0" r="0" b="0"/>
            </a:stretch>
          </a:blipFill>
        </p:spPr>
      </p:sp>
      <p:grpSp>
        <p:nvGrpSpPr>
          <p:cNvPr name="Group 16" id="16"/>
          <p:cNvGrpSpPr/>
          <p:nvPr/>
        </p:nvGrpSpPr>
        <p:grpSpPr>
          <a:xfrm rot="0">
            <a:off x="1180102" y="881784"/>
            <a:ext cx="13802597" cy="8313260"/>
            <a:chOff x="0" y="0"/>
            <a:chExt cx="18403463" cy="11084347"/>
          </a:xfrm>
        </p:grpSpPr>
        <p:sp>
          <p:nvSpPr>
            <p:cNvPr name="TextBox 17" id="17"/>
            <p:cNvSpPr txBox="true"/>
            <p:nvPr/>
          </p:nvSpPr>
          <p:spPr>
            <a:xfrm rot="0">
              <a:off x="7418000" y="400050"/>
              <a:ext cx="10985463" cy="2152662"/>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ALANNA</a:t>
              </a:r>
            </a:p>
          </p:txBody>
        </p:sp>
        <p:sp>
          <p:nvSpPr>
            <p:cNvPr name="TextBox 18" id="18"/>
            <p:cNvSpPr txBox="true"/>
            <p:nvPr/>
          </p:nvSpPr>
          <p:spPr>
            <a:xfrm rot="0">
              <a:off x="4903242" y="2152017"/>
              <a:ext cx="12916022" cy="2092778"/>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FELT</a:t>
              </a:r>
            </a:p>
          </p:txBody>
        </p:sp>
        <p:grpSp>
          <p:nvGrpSpPr>
            <p:cNvPr name="Group 19" id="19"/>
            <p:cNvGrpSpPr/>
            <p:nvPr/>
          </p:nvGrpSpPr>
          <p:grpSpPr>
            <a:xfrm rot="0">
              <a:off x="0" y="280228"/>
              <a:ext cx="8702128" cy="10804119"/>
              <a:chOff x="0" y="0"/>
              <a:chExt cx="7627211" cy="9469557"/>
            </a:xfrm>
          </p:grpSpPr>
          <p:sp>
            <p:nvSpPr>
              <p:cNvPr name="Freeform 20" id="2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grpSp>
      <p:sp>
        <p:nvSpPr>
          <p:cNvPr name="TextBox 21" id="21"/>
          <p:cNvSpPr txBox="true"/>
          <p:nvPr/>
        </p:nvSpPr>
        <p:spPr>
          <a:xfrm rot="0">
            <a:off x="8020004" y="3979655"/>
            <a:ext cx="10153696" cy="2690844"/>
          </a:xfrm>
          <a:prstGeom prst="rect">
            <a:avLst/>
          </a:prstGeom>
        </p:spPr>
        <p:txBody>
          <a:bodyPr anchor="t" rtlCol="false" tIns="0" lIns="0" bIns="0" rIns="0">
            <a:spAutoFit/>
          </a:bodyPr>
          <a:lstStyle/>
          <a:p>
            <a:pPr algn="ctr">
              <a:lnSpc>
                <a:spcPts val="2388"/>
              </a:lnSpc>
            </a:pPr>
            <a:r>
              <a:rPr lang="en-US" sz="2388">
                <a:solidFill>
                  <a:srgbClr val="FDFDFD"/>
                </a:solidFill>
                <a:latin typeface="Be Vietnam"/>
                <a:ea typeface="Be Vietnam"/>
                <a:cs typeface="Be Vietnam"/>
                <a:sym typeface="Be Vietnam"/>
              </a:rPr>
              <a:t>This prestigious award is presented to a student-athlete who has demonstrated academic achievement through consistent dedication and perseverance while competing in at least two seasons of athletics. The recipient exemplifies the balance of academic excellence and athletic commitment, maintaining strong academic standards while making significant contributions to their teams. This award recognizes the dedication, discipline, and perseverance required to excel both in the classroom and in competition. </a:t>
            </a:r>
          </a:p>
          <a:p>
            <a:pPr algn="ctr">
              <a:lnSpc>
                <a:spcPts val="2488"/>
              </a:lnSpc>
            </a:pPr>
          </a:p>
        </p:txBody>
      </p:sp>
      <p:sp>
        <p:nvSpPr>
          <p:cNvPr name="TextBox 22" id="22"/>
          <p:cNvSpPr txBox="true"/>
          <p:nvPr/>
        </p:nvSpPr>
        <p:spPr>
          <a:xfrm rot="0">
            <a:off x="304800" y="-114300"/>
            <a:ext cx="17707041" cy="937168"/>
          </a:xfrm>
          <a:prstGeom prst="rect">
            <a:avLst/>
          </a:prstGeom>
        </p:spPr>
        <p:txBody>
          <a:bodyPr anchor="t" rtlCol="false" tIns="0" lIns="0" bIns="0" rIns="0">
            <a:spAutoFit/>
          </a:bodyPr>
          <a:lstStyle/>
          <a:p>
            <a:pPr algn="ctr">
              <a:lnSpc>
                <a:spcPts val="7670"/>
              </a:lnSpc>
            </a:pPr>
            <a:r>
              <a:rPr lang="en-US" b="true" sz="5478" spc="328">
                <a:solidFill>
                  <a:srgbClr val="FFFFFF"/>
                </a:solidFill>
                <a:latin typeface="Be Vietnam Ultra-Bold"/>
                <a:ea typeface="Be Vietnam Ultra-Bold"/>
                <a:cs typeface="Be Vietnam Ultra-Bold"/>
                <a:sym typeface="Be Vietnam Ultra-Bold"/>
              </a:rPr>
              <a:t>MOST DEDICATED STUDENT-ATHLETE AWARD</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Freeform 8" id="8"/>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9" id="9"/>
          <p:cNvSpPr/>
          <p:nvPr/>
        </p:nvSpPr>
        <p:spPr>
          <a:xfrm flipH="false" flipV="false" rot="0">
            <a:off x="11241962" y="827098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7"/>
            <a:stretch>
              <a:fillRect l="0" t="0" r="0" b="0"/>
            </a:stretch>
          </a:blipFill>
        </p:spPr>
      </p:sp>
      <p:sp>
        <p:nvSpPr>
          <p:cNvPr name="Freeform 10" id="10"/>
          <p:cNvSpPr/>
          <p:nvPr/>
        </p:nvSpPr>
        <p:spPr>
          <a:xfrm flipH="false" flipV="false" rot="0">
            <a:off x="800961" y="44394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1" id="11"/>
          <p:cNvSpPr txBox="true"/>
          <p:nvPr/>
        </p:nvSpPr>
        <p:spPr>
          <a:xfrm rot="0">
            <a:off x="1929801" y="4972885"/>
            <a:ext cx="14393307" cy="4413978"/>
          </a:xfrm>
          <a:prstGeom prst="rect">
            <a:avLst/>
          </a:prstGeom>
        </p:spPr>
        <p:txBody>
          <a:bodyPr anchor="t" rtlCol="false" tIns="0" lIns="0" bIns="0" rIns="0">
            <a:spAutoFit/>
          </a:bodyPr>
          <a:lstStyle/>
          <a:p>
            <a:pPr algn="ctr">
              <a:lnSpc>
                <a:spcPts val="3478"/>
              </a:lnSpc>
            </a:pPr>
            <a:r>
              <a:rPr lang="en-US" sz="3478">
                <a:solidFill>
                  <a:srgbClr val="F6D67D"/>
                </a:solidFill>
                <a:latin typeface="Be Vietnam"/>
                <a:ea typeface="Be Vietnam"/>
                <a:cs typeface="Be Vietnam"/>
                <a:sym typeface="Be Vietnam"/>
              </a:rPr>
              <a:t>This award is presented to the team that has demonstrated outstanding achievement, dedication, and sportsmanship throughout the season. This team has shown excellence in competition, unwavering commitment to their sport, and a strong sense of teamwork and unity. Their perseverance, discipline, and respect for the game have made them exemplary ambassadors of Spectrum Thunder Athletics. Through their collective effort, they have set a high standard for success and left a lasting impact on the athletic program.</a:t>
            </a:r>
          </a:p>
          <a:p>
            <a:pPr algn="ctr">
              <a:lnSpc>
                <a:spcPts val="3578"/>
              </a:lnSpc>
            </a:pPr>
          </a:p>
        </p:txBody>
      </p:sp>
      <p:sp>
        <p:nvSpPr>
          <p:cNvPr name="TextBox 12" id="12"/>
          <p:cNvSpPr txBox="true"/>
          <p:nvPr/>
        </p:nvSpPr>
        <p:spPr>
          <a:xfrm rot="0">
            <a:off x="1186309" y="2149236"/>
            <a:ext cx="16101566" cy="2944487"/>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TEAM OF THE YEAR AWARD</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5183" y="-439946"/>
            <a:ext cx="18288000" cy="6697980"/>
          </a:xfrm>
          <a:custGeom>
            <a:avLst/>
            <a:gdLst/>
            <a:ahLst/>
            <a:cxnLst/>
            <a:rect r="r" b="b" t="t" l="l"/>
            <a:pathLst>
              <a:path h="6697980" w="18288000">
                <a:moveTo>
                  <a:pt x="0" y="0"/>
                </a:moveTo>
                <a:lnTo>
                  <a:pt x="18288000" y="0"/>
                </a:lnTo>
                <a:lnTo>
                  <a:pt x="18288000" y="6697980"/>
                </a:lnTo>
                <a:lnTo>
                  <a:pt x="0" y="6697980"/>
                </a:lnTo>
                <a:lnTo>
                  <a:pt x="0" y="0"/>
                </a:lnTo>
                <a:close/>
              </a:path>
            </a:pathLst>
          </a:custGeom>
          <a:blipFill>
            <a:blip r:embed="rId2">
              <a:alphaModFix amt="90000"/>
            </a:blip>
            <a:stretch>
              <a:fillRect l="0" t="0" r="0" b="0"/>
            </a:stretch>
          </a:blipFill>
        </p:spPr>
      </p:sp>
      <p:sp>
        <p:nvSpPr>
          <p:cNvPr name="Freeform 3" id="3"/>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3">
              <a:alphaModFix amt="8999"/>
              <a:extLst>
                <a:ext uri="{96DAC541-7B7A-43D3-8B79-37D633B846F1}">
                  <asvg:svgBlip xmlns:asvg="http://schemas.microsoft.com/office/drawing/2016/SVG/main" r:embed="rId4"/>
                </a:ext>
              </a:extLst>
            </a:blip>
            <a:stretch>
              <a:fillRect l="0" t="0" r="0" b="0"/>
            </a:stretch>
          </a:blipFill>
        </p:spPr>
      </p:sp>
      <p:sp>
        <p:nvSpPr>
          <p:cNvPr name="AutoShape 4" id="4"/>
          <p:cNvSpPr/>
          <p:nvPr/>
        </p:nvSpPr>
        <p:spPr>
          <a:xfrm>
            <a:off x="4782251" y="1424564"/>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Freeform 5" id="5"/>
          <p:cNvSpPr/>
          <p:nvPr/>
        </p:nvSpPr>
        <p:spPr>
          <a:xfrm flipH="false" flipV="false" rot="0">
            <a:off x="14345274" y="574801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5"/>
            <a:stretch>
              <a:fillRect l="0" t="0" r="0" b="0"/>
            </a:stretch>
          </a:blipFill>
        </p:spPr>
      </p:sp>
      <p:sp>
        <p:nvSpPr>
          <p:cNvPr name="Freeform 6" id="6"/>
          <p:cNvSpPr/>
          <p:nvPr/>
        </p:nvSpPr>
        <p:spPr>
          <a:xfrm flipH="false" flipV="false" rot="0">
            <a:off x="2138286" y="574801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5"/>
            <a:stretch>
              <a:fillRect l="0" t="0" r="0" b="0"/>
            </a:stretch>
          </a:blipFill>
        </p:spPr>
      </p:sp>
      <p:sp>
        <p:nvSpPr>
          <p:cNvPr name="Freeform 7" id="7"/>
          <p:cNvSpPr/>
          <p:nvPr/>
        </p:nvSpPr>
        <p:spPr>
          <a:xfrm flipH="false" flipV="false" rot="0">
            <a:off x="13390718" y="1903248"/>
            <a:ext cx="5078294" cy="3903939"/>
          </a:xfrm>
          <a:custGeom>
            <a:avLst/>
            <a:gdLst/>
            <a:ahLst/>
            <a:cxnLst/>
            <a:rect r="r" b="b" t="t" l="l"/>
            <a:pathLst>
              <a:path h="3903939" w="5078294">
                <a:moveTo>
                  <a:pt x="0" y="0"/>
                </a:moveTo>
                <a:lnTo>
                  <a:pt x="5078294" y="0"/>
                </a:lnTo>
                <a:lnTo>
                  <a:pt x="5078294" y="3903939"/>
                </a:lnTo>
                <a:lnTo>
                  <a:pt x="0" y="3903939"/>
                </a:lnTo>
                <a:lnTo>
                  <a:pt x="0" y="0"/>
                </a:lnTo>
                <a:close/>
              </a:path>
            </a:pathLst>
          </a:custGeom>
          <a:blipFill>
            <a:blip r:embed="rId6"/>
            <a:stretch>
              <a:fillRect l="0" t="0" r="0" b="0"/>
            </a:stretch>
          </a:blipFill>
        </p:spPr>
      </p:sp>
      <p:sp>
        <p:nvSpPr>
          <p:cNvPr name="Freeform 8" id="8"/>
          <p:cNvSpPr/>
          <p:nvPr/>
        </p:nvSpPr>
        <p:spPr>
          <a:xfrm flipH="false" flipV="false" rot="0">
            <a:off x="13313097" y="6105639"/>
            <a:ext cx="5155916" cy="4581262"/>
          </a:xfrm>
          <a:custGeom>
            <a:avLst/>
            <a:gdLst/>
            <a:ahLst/>
            <a:cxnLst/>
            <a:rect r="r" b="b" t="t" l="l"/>
            <a:pathLst>
              <a:path h="4581262" w="5155916">
                <a:moveTo>
                  <a:pt x="0" y="0"/>
                </a:moveTo>
                <a:lnTo>
                  <a:pt x="5155915" y="0"/>
                </a:lnTo>
                <a:lnTo>
                  <a:pt x="5155915" y="4581263"/>
                </a:lnTo>
                <a:lnTo>
                  <a:pt x="0" y="4581263"/>
                </a:lnTo>
                <a:lnTo>
                  <a:pt x="0" y="0"/>
                </a:lnTo>
                <a:close/>
              </a:path>
            </a:pathLst>
          </a:custGeom>
          <a:blipFill>
            <a:blip r:embed="rId7"/>
            <a:stretch>
              <a:fillRect l="0" t="0" r="0" b="0"/>
            </a:stretch>
          </a:blipFill>
        </p:spPr>
      </p:sp>
      <p:sp>
        <p:nvSpPr>
          <p:cNvPr name="Freeform 9" id="9"/>
          <p:cNvSpPr/>
          <p:nvPr/>
        </p:nvSpPr>
        <p:spPr>
          <a:xfrm flipH="false" flipV="false" rot="0">
            <a:off x="-753330" y="1900692"/>
            <a:ext cx="5535581" cy="3847321"/>
          </a:xfrm>
          <a:custGeom>
            <a:avLst/>
            <a:gdLst/>
            <a:ahLst/>
            <a:cxnLst/>
            <a:rect r="r" b="b" t="t" l="l"/>
            <a:pathLst>
              <a:path h="3847321" w="5535581">
                <a:moveTo>
                  <a:pt x="0" y="0"/>
                </a:moveTo>
                <a:lnTo>
                  <a:pt x="5535581" y="0"/>
                </a:lnTo>
                <a:lnTo>
                  <a:pt x="5535581" y="3847321"/>
                </a:lnTo>
                <a:lnTo>
                  <a:pt x="0" y="3847321"/>
                </a:lnTo>
                <a:lnTo>
                  <a:pt x="0" y="0"/>
                </a:lnTo>
                <a:close/>
              </a:path>
            </a:pathLst>
          </a:custGeom>
          <a:blipFill>
            <a:blip r:embed="rId8"/>
            <a:stretch>
              <a:fillRect l="-7017" t="0" r="-7017" b="0"/>
            </a:stretch>
          </a:blipFill>
        </p:spPr>
      </p:sp>
      <p:sp>
        <p:nvSpPr>
          <p:cNvPr name="Freeform 10" id="10"/>
          <p:cNvSpPr/>
          <p:nvPr/>
        </p:nvSpPr>
        <p:spPr>
          <a:xfrm flipH="false" flipV="false" rot="0">
            <a:off x="5147463" y="2195136"/>
            <a:ext cx="7771258" cy="5070746"/>
          </a:xfrm>
          <a:custGeom>
            <a:avLst/>
            <a:gdLst/>
            <a:ahLst/>
            <a:cxnLst/>
            <a:rect r="r" b="b" t="t" l="l"/>
            <a:pathLst>
              <a:path h="5070746" w="7771258">
                <a:moveTo>
                  <a:pt x="0" y="0"/>
                </a:moveTo>
                <a:lnTo>
                  <a:pt x="7771258" y="0"/>
                </a:lnTo>
                <a:lnTo>
                  <a:pt x="7771258" y="5070745"/>
                </a:lnTo>
                <a:lnTo>
                  <a:pt x="0" y="5070745"/>
                </a:lnTo>
                <a:lnTo>
                  <a:pt x="0" y="0"/>
                </a:lnTo>
                <a:close/>
              </a:path>
            </a:pathLst>
          </a:custGeom>
          <a:blipFill>
            <a:blip r:embed="rId9"/>
            <a:stretch>
              <a:fillRect l="0" t="0" r="0" b="0"/>
            </a:stretch>
          </a:blipFill>
        </p:spPr>
      </p:sp>
      <p:sp>
        <p:nvSpPr>
          <p:cNvPr name="Freeform 11" id="11"/>
          <p:cNvSpPr/>
          <p:nvPr/>
        </p:nvSpPr>
        <p:spPr>
          <a:xfrm flipH="false" flipV="false" rot="0">
            <a:off x="-115161" y="6058684"/>
            <a:ext cx="4872099" cy="4218791"/>
          </a:xfrm>
          <a:custGeom>
            <a:avLst/>
            <a:gdLst/>
            <a:ahLst/>
            <a:cxnLst/>
            <a:rect r="r" b="b" t="t" l="l"/>
            <a:pathLst>
              <a:path h="4218791" w="4872099">
                <a:moveTo>
                  <a:pt x="0" y="0"/>
                </a:moveTo>
                <a:lnTo>
                  <a:pt x="4872099" y="0"/>
                </a:lnTo>
                <a:lnTo>
                  <a:pt x="4872099" y="4218791"/>
                </a:lnTo>
                <a:lnTo>
                  <a:pt x="0" y="4218791"/>
                </a:lnTo>
                <a:lnTo>
                  <a:pt x="0" y="0"/>
                </a:lnTo>
                <a:close/>
              </a:path>
            </a:pathLst>
          </a:custGeom>
          <a:blipFill>
            <a:blip r:embed="rId10"/>
            <a:stretch>
              <a:fillRect l="-14983" t="0" r="-14983" b="0"/>
            </a:stretch>
          </a:blipFill>
        </p:spPr>
      </p:sp>
      <p:sp>
        <p:nvSpPr>
          <p:cNvPr name="TextBox 12" id="12"/>
          <p:cNvSpPr txBox="true"/>
          <p:nvPr/>
        </p:nvSpPr>
        <p:spPr>
          <a:xfrm rot="0">
            <a:off x="280968" y="257175"/>
            <a:ext cx="17924699" cy="1191202"/>
          </a:xfrm>
          <a:prstGeom prst="rect">
            <a:avLst/>
          </a:prstGeom>
        </p:spPr>
        <p:txBody>
          <a:bodyPr anchor="t" rtlCol="false" tIns="0" lIns="0" bIns="0" rIns="0">
            <a:spAutoFit/>
          </a:bodyPr>
          <a:lstStyle/>
          <a:p>
            <a:pPr algn="ctr">
              <a:lnSpc>
                <a:spcPts val="8548"/>
              </a:lnSpc>
            </a:pPr>
            <a:r>
              <a:rPr lang="en-US" b="true" sz="9939">
                <a:solidFill>
                  <a:srgbClr val="FFFFFF"/>
                </a:solidFill>
                <a:latin typeface="Glacial Indifference Bold"/>
                <a:ea typeface="Glacial Indifference Bold"/>
                <a:cs typeface="Glacial Indifference Bold"/>
                <a:sym typeface="Glacial Indifference Bold"/>
              </a:rPr>
              <a:t>TEAM OF THE YEAR AWARD</a:t>
            </a:r>
          </a:p>
        </p:txBody>
      </p:sp>
      <p:sp>
        <p:nvSpPr>
          <p:cNvPr name="TextBox 13" id="13"/>
          <p:cNvSpPr txBox="true"/>
          <p:nvPr/>
        </p:nvSpPr>
        <p:spPr>
          <a:xfrm rot="0">
            <a:off x="4923116" y="1353127"/>
            <a:ext cx="8239002" cy="738668"/>
          </a:xfrm>
          <a:prstGeom prst="rect">
            <a:avLst/>
          </a:prstGeom>
        </p:spPr>
        <p:txBody>
          <a:bodyPr anchor="t" rtlCol="false" tIns="0" lIns="0" bIns="0" rIns="0">
            <a:spAutoFit/>
          </a:bodyPr>
          <a:lstStyle/>
          <a:p>
            <a:pPr algn="ctr">
              <a:lnSpc>
                <a:spcPts val="6011"/>
              </a:lnSpc>
            </a:pPr>
            <a:r>
              <a:rPr lang="en-US" b="true" sz="4293" spc="257">
                <a:solidFill>
                  <a:srgbClr val="FDFDFD"/>
                </a:solidFill>
                <a:latin typeface="Be Vietnam Ultra-Bold"/>
                <a:ea typeface="Be Vietnam Ultra-Bold"/>
                <a:cs typeface="Be Vietnam Ultra-Bold"/>
                <a:sym typeface="Be Vietnam Ultra-Bold"/>
              </a:rPr>
              <a:t>2025-2026</a:t>
            </a:r>
          </a:p>
        </p:txBody>
      </p:sp>
      <p:sp>
        <p:nvSpPr>
          <p:cNvPr name="TextBox 14" id="14"/>
          <p:cNvSpPr txBox="true"/>
          <p:nvPr/>
        </p:nvSpPr>
        <p:spPr>
          <a:xfrm rot="0">
            <a:off x="4913591" y="7180156"/>
            <a:ext cx="8239002" cy="538007"/>
          </a:xfrm>
          <a:prstGeom prst="rect">
            <a:avLst/>
          </a:prstGeom>
        </p:spPr>
        <p:txBody>
          <a:bodyPr anchor="t" rtlCol="false" tIns="0" lIns="0" bIns="0" rIns="0">
            <a:spAutoFit/>
          </a:bodyPr>
          <a:lstStyle/>
          <a:p>
            <a:pPr algn="ctr">
              <a:lnSpc>
                <a:spcPts val="4471"/>
              </a:lnSpc>
            </a:pPr>
            <a:r>
              <a:rPr lang="en-US" b="true" sz="3193" spc="191" u="sng">
                <a:solidFill>
                  <a:srgbClr val="F6D67D"/>
                </a:solidFill>
                <a:latin typeface="Be Vietnam Ultra-Bold"/>
                <a:ea typeface="Be Vietnam Ultra-Bold"/>
                <a:cs typeface="Be Vietnam Ultra-Bold"/>
                <a:sym typeface="Be Vietnam Ultra-Bold"/>
              </a:rPr>
              <a:t>JUNIOR GIRLS VOLLEYBALL 10</a:t>
            </a:r>
          </a:p>
        </p:txBody>
      </p:sp>
      <p:sp>
        <p:nvSpPr>
          <p:cNvPr name="TextBox 15" id="15"/>
          <p:cNvSpPr txBox="true"/>
          <p:nvPr/>
        </p:nvSpPr>
        <p:spPr>
          <a:xfrm rot="0">
            <a:off x="5143500" y="7775314"/>
            <a:ext cx="7775221" cy="2390190"/>
          </a:xfrm>
          <a:prstGeom prst="rect">
            <a:avLst/>
          </a:prstGeom>
        </p:spPr>
        <p:txBody>
          <a:bodyPr anchor="t" rtlCol="false" tIns="0" lIns="0" bIns="0" rIns="0">
            <a:spAutoFit/>
          </a:bodyPr>
          <a:lstStyle/>
          <a:p>
            <a:pPr algn="ctr">
              <a:lnSpc>
                <a:spcPts val="3182"/>
              </a:lnSpc>
            </a:pPr>
            <a:r>
              <a:rPr lang="en-US" b="true" sz="2273">
                <a:solidFill>
                  <a:srgbClr val="FFFFFF"/>
                </a:solidFill>
                <a:latin typeface="Glacial Indifference Bold"/>
                <a:ea typeface="Glacial Indifference Bold"/>
                <a:cs typeface="Glacial Indifference Bold"/>
                <a:sym typeface="Glacial Indifference Bold"/>
              </a:rPr>
              <a:t>REGULAR SEASON LEAGUE [23-5-0] 2</a:t>
            </a:r>
            <a:r>
              <a:rPr lang="en-US" b="true" sz="2273">
                <a:solidFill>
                  <a:srgbClr val="FFFFFF"/>
                </a:solidFill>
                <a:latin typeface="Glacial Indifference Bold"/>
                <a:ea typeface="Glacial Indifference Bold"/>
                <a:cs typeface="Glacial Indifference Bold"/>
                <a:sym typeface="Glacial Indifference Bold"/>
              </a:rPr>
              <a:t>ND</a:t>
            </a:r>
            <a:r>
              <a:rPr lang="en-US" b="true" sz="2273">
                <a:solidFill>
                  <a:srgbClr val="FFFFFF"/>
                </a:solidFill>
                <a:latin typeface="Glacial Indifference Bold"/>
                <a:ea typeface="Glacial Indifference Bold"/>
                <a:cs typeface="Glacial Indifference Bold"/>
                <a:sym typeface="Glacial Indifference Bold"/>
              </a:rPr>
              <a:t> PLACE</a:t>
            </a:r>
          </a:p>
          <a:p>
            <a:pPr algn="ctr">
              <a:lnSpc>
                <a:spcPts val="3182"/>
              </a:lnSpc>
            </a:pPr>
            <a:r>
              <a:rPr lang="en-US" b="true" sz="2273">
                <a:solidFill>
                  <a:srgbClr val="FFFFFF"/>
                </a:solidFill>
                <a:latin typeface="Glacial Indifference Bold"/>
                <a:ea typeface="Glacial Indifference Bold"/>
                <a:cs typeface="Glacial Indifference Bold"/>
                <a:sym typeface="Glacial Indifference Bold"/>
              </a:rPr>
              <a:t>CAMOSUN COLLEGE CHAMPIONS</a:t>
            </a:r>
          </a:p>
          <a:p>
            <a:pPr algn="ctr">
              <a:lnSpc>
                <a:spcPts val="3182"/>
              </a:lnSpc>
            </a:pPr>
            <a:r>
              <a:rPr lang="en-US" b="true" sz="2273">
                <a:solidFill>
                  <a:srgbClr val="FFFFFF"/>
                </a:solidFill>
                <a:latin typeface="Glacial Indifference Bold"/>
                <a:ea typeface="Glacial Indifference Bold"/>
                <a:cs typeface="Glacial Indifference Bold"/>
                <a:sym typeface="Glacial Indifference Bold"/>
              </a:rPr>
              <a:t>SPECTRUM SPIKES &amp; ACES CHAMPIONS</a:t>
            </a:r>
          </a:p>
          <a:p>
            <a:pPr algn="ctr">
              <a:lnSpc>
                <a:spcPts val="3182"/>
              </a:lnSpc>
            </a:pPr>
            <a:r>
              <a:rPr lang="en-US" b="true" sz="2273">
                <a:solidFill>
                  <a:srgbClr val="FFFFFF"/>
                </a:solidFill>
                <a:latin typeface="Glacial Indifference Bold"/>
                <a:ea typeface="Glacial Indifference Bold"/>
                <a:cs typeface="Glacial Indifference Bold"/>
                <a:sym typeface="Glacial Indifference Bold"/>
              </a:rPr>
              <a:t>OAK BAY BUMPKIN PUMPKIN CHAMPIONS</a:t>
            </a:r>
          </a:p>
          <a:p>
            <a:pPr algn="ctr">
              <a:lnSpc>
                <a:spcPts val="3182"/>
              </a:lnSpc>
            </a:pPr>
            <a:r>
              <a:rPr lang="en-US" b="true" sz="2273">
                <a:solidFill>
                  <a:srgbClr val="FFFFFF"/>
                </a:solidFill>
                <a:latin typeface="Glacial Indifference Bold"/>
                <a:ea typeface="Glacial Indifference Bold"/>
                <a:cs typeface="Glacial Indifference Bold"/>
                <a:sym typeface="Glacial Indifference Bold"/>
              </a:rPr>
              <a:t>CITY CHAMPIONSHIPS 2</a:t>
            </a:r>
            <a:r>
              <a:rPr lang="en-US" b="true" sz="2273">
                <a:solidFill>
                  <a:srgbClr val="FFFFFF"/>
                </a:solidFill>
                <a:latin typeface="Glacial Indifference Bold"/>
                <a:ea typeface="Glacial Indifference Bold"/>
                <a:cs typeface="Glacial Indifference Bold"/>
                <a:sym typeface="Glacial Indifference Bold"/>
              </a:rPr>
              <a:t>ND</a:t>
            </a:r>
            <a:r>
              <a:rPr lang="en-US" b="true" sz="2273">
                <a:solidFill>
                  <a:srgbClr val="FFFFFF"/>
                </a:solidFill>
                <a:latin typeface="Glacial Indifference Bold"/>
                <a:ea typeface="Glacial Indifference Bold"/>
                <a:cs typeface="Glacial Indifference Bold"/>
                <a:sym typeface="Glacial Indifference Bold"/>
              </a:rPr>
              <a:t> PLACE</a:t>
            </a:r>
          </a:p>
          <a:p>
            <a:pPr algn="ctr">
              <a:lnSpc>
                <a:spcPts val="3182"/>
              </a:lnSpc>
              <a:spcBef>
                <a:spcPct val="0"/>
              </a:spcBef>
            </a:pPr>
            <a:r>
              <a:rPr lang="en-US" b="true" sz="2273">
                <a:solidFill>
                  <a:srgbClr val="FFFFFF"/>
                </a:solidFill>
                <a:latin typeface="Glacial Indifference Bold"/>
                <a:ea typeface="Glacial Indifference Bold"/>
                <a:cs typeface="Glacial Indifference Bold"/>
                <a:sym typeface="Glacial Indifference Bold"/>
              </a:rPr>
              <a:t>VANCOUVER ISLAND CHAMPIONSHIPS - CHAMPIONS</a:t>
            </a:r>
          </a:p>
        </p:txBody>
      </p:sp>
      <p:sp>
        <p:nvSpPr>
          <p:cNvPr name="Freeform 16" id="16"/>
          <p:cNvSpPr/>
          <p:nvPr/>
        </p:nvSpPr>
        <p:spPr>
          <a:xfrm flipH="false" flipV="false" rot="0">
            <a:off x="11598154" y="79090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5"/>
            <a:stretch>
              <a:fillRect l="0" t="0" r="0" b="0"/>
            </a:stretch>
          </a:blipFill>
        </p:spPr>
      </p:sp>
      <p:sp>
        <p:nvSpPr>
          <p:cNvPr name="Freeform 17" id="17"/>
          <p:cNvSpPr/>
          <p:nvPr/>
        </p:nvSpPr>
        <p:spPr>
          <a:xfrm flipH="false" flipV="false" rot="0">
            <a:off x="4637800" y="79090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5"/>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Freeform 8" id="8"/>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9" id="9"/>
          <p:cNvSpPr/>
          <p:nvPr/>
        </p:nvSpPr>
        <p:spPr>
          <a:xfrm flipH="false" flipV="false" rot="0">
            <a:off x="11241962" y="79471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7"/>
            <a:stretch>
              <a:fillRect l="0" t="0" r="0" b="0"/>
            </a:stretch>
          </a:blipFill>
        </p:spPr>
      </p:sp>
      <p:sp>
        <p:nvSpPr>
          <p:cNvPr name="Freeform 10" id="10"/>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1" id="11"/>
          <p:cNvSpPr txBox="true"/>
          <p:nvPr/>
        </p:nvSpPr>
        <p:spPr>
          <a:xfrm rot="0">
            <a:off x="2468924" y="4972885"/>
            <a:ext cx="13627756" cy="3537678"/>
          </a:xfrm>
          <a:prstGeom prst="rect">
            <a:avLst/>
          </a:prstGeom>
        </p:spPr>
        <p:txBody>
          <a:bodyPr anchor="t" rtlCol="false" tIns="0" lIns="0" bIns="0" rIns="0">
            <a:spAutoFit/>
          </a:bodyPr>
          <a:lstStyle/>
          <a:p>
            <a:pPr algn="ctr">
              <a:lnSpc>
                <a:spcPts val="3478"/>
              </a:lnSpc>
            </a:pPr>
            <a:r>
              <a:rPr lang="en-US" sz="3478">
                <a:solidFill>
                  <a:srgbClr val="F6D67D"/>
                </a:solidFill>
                <a:latin typeface="Be Vietnam"/>
                <a:ea typeface="Be Vietnam"/>
                <a:cs typeface="Be Vietnam"/>
                <a:sym typeface="Be Vietnam"/>
              </a:rPr>
              <a:t>This award recognizes an athlete who embodies the core values of sportsmanship, respect, and integrity within Spectrum Thunder Athletics. The recipient demonstrates fairness, teamwork, and a positive attitude, both in competition and in representing the spirit of the program. Through their actions, they inspire teammates and uphold the highest standards of athletic excellence and character.</a:t>
            </a:r>
          </a:p>
          <a:p>
            <a:pPr algn="ctr">
              <a:lnSpc>
                <a:spcPts val="3578"/>
              </a:lnSpc>
            </a:pPr>
          </a:p>
        </p:txBody>
      </p:sp>
      <p:sp>
        <p:nvSpPr>
          <p:cNvPr name="TextBox 12" id="12"/>
          <p:cNvSpPr txBox="true"/>
          <p:nvPr/>
        </p:nvSpPr>
        <p:spPr>
          <a:xfrm rot="0">
            <a:off x="1186309" y="2149236"/>
            <a:ext cx="16101566" cy="2944487"/>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FAIRPLAY &amp; LEADERSHIP AWARD</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Freeform 8" id="8"/>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9" id="9"/>
          <p:cNvSpPr/>
          <p:nvPr/>
        </p:nvSpPr>
        <p:spPr>
          <a:xfrm flipH="false" flipV="false" rot="0">
            <a:off x="11241962" y="79471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7"/>
            <a:stretch>
              <a:fillRect l="0" t="0" r="0" b="0"/>
            </a:stretch>
          </a:blipFill>
        </p:spPr>
      </p:sp>
      <p:sp>
        <p:nvSpPr>
          <p:cNvPr name="Freeform 10" id="10"/>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1" id="11"/>
          <p:cNvSpPr txBox="true"/>
          <p:nvPr/>
        </p:nvSpPr>
        <p:spPr>
          <a:xfrm rot="0">
            <a:off x="1186309" y="2149236"/>
            <a:ext cx="16101566" cy="2944487"/>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FAIRPLAY &amp; LEADERSHIP AWARD</a:t>
            </a:r>
          </a:p>
        </p:txBody>
      </p:sp>
      <p:sp>
        <p:nvSpPr>
          <p:cNvPr name="TextBox 12" id="12"/>
          <p:cNvSpPr txBox="true"/>
          <p:nvPr/>
        </p:nvSpPr>
        <p:spPr>
          <a:xfrm rot="0">
            <a:off x="3106493" y="5246123"/>
            <a:ext cx="12039923" cy="1785857"/>
          </a:xfrm>
          <a:prstGeom prst="rect">
            <a:avLst/>
          </a:prstGeom>
        </p:spPr>
        <p:txBody>
          <a:bodyPr anchor="t" rtlCol="false" tIns="0" lIns="0" bIns="0" rIns="0">
            <a:spAutoFit/>
          </a:bodyPr>
          <a:lstStyle/>
          <a:p>
            <a:pPr algn="ctr">
              <a:lnSpc>
                <a:spcPts val="6732"/>
              </a:lnSpc>
            </a:pPr>
            <a:r>
              <a:rPr lang="en-US" b="true" sz="7829">
                <a:solidFill>
                  <a:srgbClr val="F6D67D"/>
                </a:solidFill>
                <a:latin typeface="Glacial Indifference Bold"/>
                <a:ea typeface="Glacial Indifference Bold"/>
                <a:cs typeface="Glacial Indifference Bold"/>
                <a:sym typeface="Glacial Indifference Bold"/>
              </a:rPr>
              <a:t>JUNIOR FEMALE &amp; MALE NOMINATIONS</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4342595" y="2271887"/>
            <a:ext cx="2647950" cy="264795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538182" y="2279997"/>
            <a:ext cx="2647950" cy="264795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660621" y="2271887"/>
            <a:ext cx="2647950" cy="2647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6226288" y="6293317"/>
            <a:ext cx="2647950" cy="264795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9306340" y="6294820"/>
            <a:ext cx="2647950" cy="26479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2482978" y="6294820"/>
            <a:ext cx="2647950" cy="264795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1" id="21"/>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2" id="22"/>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3" id="23"/>
          <p:cNvGrpSpPr/>
          <p:nvPr/>
        </p:nvGrpSpPr>
        <p:grpSpPr>
          <a:xfrm rot="0">
            <a:off x="4314329" y="2237928"/>
            <a:ext cx="2712864" cy="3937480"/>
            <a:chOff x="0" y="0"/>
            <a:chExt cx="3617151" cy="5249973"/>
          </a:xfrm>
        </p:grpSpPr>
        <p:sp>
          <p:nvSpPr>
            <p:cNvPr name="Freeform 24" id="2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25" id="25"/>
            <p:cNvGrpSpPr/>
            <p:nvPr/>
          </p:nvGrpSpPr>
          <p:grpSpPr>
            <a:xfrm rot="0">
              <a:off x="141037" y="141037"/>
              <a:ext cx="3335077" cy="3335077"/>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27" id="27"/>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LUCY</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MARI</a:t>
              </a:r>
            </a:p>
          </p:txBody>
        </p:sp>
      </p:grpSp>
      <p:grpSp>
        <p:nvGrpSpPr>
          <p:cNvPr name="Group 28" id="28"/>
          <p:cNvGrpSpPr/>
          <p:nvPr/>
        </p:nvGrpSpPr>
        <p:grpSpPr>
          <a:xfrm rot="0">
            <a:off x="7492319" y="2237928"/>
            <a:ext cx="2712864" cy="3937480"/>
            <a:chOff x="0" y="0"/>
            <a:chExt cx="3617151" cy="5249973"/>
          </a:xfrm>
        </p:grpSpPr>
        <p:sp>
          <p:nvSpPr>
            <p:cNvPr name="Freeform 29" id="29"/>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0" id="30"/>
            <p:cNvGrpSpPr/>
            <p:nvPr/>
          </p:nvGrpSpPr>
          <p:grpSpPr>
            <a:xfrm rot="0">
              <a:off x="141037" y="141037"/>
              <a:ext cx="3335077" cy="3335077"/>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2" id="32"/>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KALLI SIMPSON</a:t>
              </a:r>
            </a:p>
          </p:txBody>
        </p:sp>
      </p:grpSp>
      <p:sp>
        <p:nvSpPr>
          <p:cNvPr name="Freeform 33" id="33"/>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34" id="34"/>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8"/>
            <a:stretch>
              <a:fillRect l="0" t="0" r="0" b="0"/>
            </a:stretch>
          </a:blipFill>
        </p:spPr>
      </p:sp>
      <p:sp>
        <p:nvSpPr>
          <p:cNvPr name="Freeform 35" id="35"/>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sp>
        <p:nvSpPr>
          <p:cNvPr name="Freeform 36" id="36"/>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37" id="37"/>
          <p:cNvGrpSpPr/>
          <p:nvPr/>
        </p:nvGrpSpPr>
        <p:grpSpPr>
          <a:xfrm rot="0">
            <a:off x="5977433" y="6262363"/>
            <a:ext cx="3101922" cy="3935977"/>
            <a:chOff x="0" y="0"/>
            <a:chExt cx="4135896" cy="5247969"/>
          </a:xfrm>
        </p:grpSpPr>
        <p:sp>
          <p:nvSpPr>
            <p:cNvPr name="Freeform 38" id="38"/>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9" id="39"/>
            <p:cNvGrpSpPr/>
            <p:nvPr/>
          </p:nvGrpSpPr>
          <p:grpSpPr>
            <a:xfrm rot="0">
              <a:off x="442918" y="141037"/>
              <a:ext cx="3335077" cy="3335077"/>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12548" r="0" b="-12548"/>
                </a:stretch>
              </a:blipFill>
            </p:spPr>
          </p:sp>
        </p:grpSp>
        <p:sp>
          <p:nvSpPr>
            <p:cNvPr name="TextBox 41" id="41"/>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CHELSEA HINRICHSEN</a:t>
              </a:r>
            </a:p>
          </p:txBody>
        </p:sp>
      </p:grpSp>
      <p:grpSp>
        <p:nvGrpSpPr>
          <p:cNvPr name="Group 42" id="42"/>
          <p:cNvGrpSpPr/>
          <p:nvPr/>
        </p:nvGrpSpPr>
        <p:grpSpPr>
          <a:xfrm rot="0">
            <a:off x="9269613" y="6260860"/>
            <a:ext cx="2712864" cy="3937480"/>
            <a:chOff x="0" y="0"/>
            <a:chExt cx="3617151" cy="5249973"/>
          </a:xfrm>
        </p:grpSpPr>
        <p:sp>
          <p:nvSpPr>
            <p:cNvPr name="Freeform 43" id="43"/>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4" id="44"/>
            <p:cNvGrpSpPr/>
            <p:nvPr/>
          </p:nvGrpSpPr>
          <p:grpSpPr>
            <a:xfrm rot="0">
              <a:off x="141037" y="141037"/>
              <a:ext cx="3335077" cy="3335077"/>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46" id="46"/>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AMIRA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DAVIES</a:t>
              </a:r>
            </a:p>
          </p:txBody>
        </p:sp>
      </p:grpSp>
      <p:grpSp>
        <p:nvGrpSpPr>
          <p:cNvPr name="Group 47" id="47"/>
          <p:cNvGrpSpPr/>
          <p:nvPr/>
        </p:nvGrpSpPr>
        <p:grpSpPr>
          <a:xfrm rot="0">
            <a:off x="12447602" y="6260860"/>
            <a:ext cx="2712864" cy="3937480"/>
            <a:chOff x="0" y="0"/>
            <a:chExt cx="3617151" cy="5249973"/>
          </a:xfrm>
        </p:grpSpPr>
        <p:sp>
          <p:nvSpPr>
            <p:cNvPr name="Freeform 48" id="48"/>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9" id="49"/>
            <p:cNvGrpSpPr/>
            <p:nvPr/>
          </p:nvGrpSpPr>
          <p:grpSpPr>
            <a:xfrm rot="0">
              <a:off x="141037" y="141037"/>
              <a:ext cx="3335077" cy="3335077"/>
              <a:chOff x="0" y="0"/>
              <a:chExt cx="812800" cy="812800"/>
            </a:xfrm>
          </p:grpSpPr>
          <p:sp>
            <p:nvSpPr>
              <p:cNvPr name="Freeform 50" id="5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1" id="51"/>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GRACIE WEGWITZ</a:t>
              </a:r>
            </a:p>
          </p:txBody>
        </p:sp>
      </p:grpSp>
      <p:grpSp>
        <p:nvGrpSpPr>
          <p:cNvPr name="Group 52" id="52"/>
          <p:cNvGrpSpPr/>
          <p:nvPr/>
        </p:nvGrpSpPr>
        <p:grpSpPr>
          <a:xfrm rot="0">
            <a:off x="10614757" y="2237928"/>
            <a:ext cx="2712864" cy="3937480"/>
            <a:chOff x="0" y="0"/>
            <a:chExt cx="3617151" cy="5249973"/>
          </a:xfrm>
        </p:grpSpPr>
        <p:sp>
          <p:nvSpPr>
            <p:cNvPr name="Freeform 53" id="53"/>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4" id="54"/>
            <p:cNvGrpSpPr/>
            <p:nvPr/>
          </p:nvGrpSpPr>
          <p:grpSpPr>
            <a:xfrm rot="0">
              <a:off x="141037" y="141037"/>
              <a:ext cx="3335077" cy="3335077"/>
              <a:chOff x="0" y="0"/>
              <a:chExt cx="812800" cy="812800"/>
            </a:xfrm>
          </p:grpSpPr>
          <p:sp>
            <p:nvSpPr>
              <p:cNvPr name="Freeform 55" id="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6" id="56"/>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KAYLA FELT</a:t>
              </a:r>
            </a:p>
          </p:txBody>
        </p:sp>
      </p:grpSp>
      <p:sp>
        <p:nvSpPr>
          <p:cNvPr name="TextBox 57" id="57"/>
          <p:cNvSpPr txBox="true"/>
          <p:nvPr/>
        </p:nvSpPr>
        <p:spPr>
          <a:xfrm rot="0">
            <a:off x="1398709"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FAIRPLAY &amp; LEADERSHIP AWARD (JR. FEMALE)</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65686" y="2285553"/>
            <a:ext cx="2599044" cy="25990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203843" y="2294837"/>
            <a:ext cx="2599044" cy="259904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402590" y="2296340"/>
            <a:ext cx="2599044" cy="259904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4512" y="2296340"/>
            <a:ext cx="2599044" cy="25990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6260753" y="6337333"/>
            <a:ext cx="2599044" cy="259904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326522" y="6337333"/>
            <a:ext cx="2599044" cy="259904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2504512" y="6327808"/>
            <a:ext cx="2599044" cy="259904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4" id="24"/>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5" id="25"/>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6" id="26"/>
          <p:cNvGrpSpPr/>
          <p:nvPr/>
        </p:nvGrpSpPr>
        <p:grpSpPr>
          <a:xfrm rot="0">
            <a:off x="2980863" y="2239431"/>
            <a:ext cx="2843447" cy="3935977"/>
            <a:chOff x="0" y="0"/>
            <a:chExt cx="3791263" cy="5247969"/>
          </a:xfrm>
        </p:grpSpPr>
        <p:sp>
          <p:nvSpPr>
            <p:cNvPr name="Freeform 27" id="27"/>
            <p:cNvSpPr/>
            <p:nvPr/>
          </p:nvSpPr>
          <p:spPr>
            <a:xfrm flipH="false" flipV="false" rot="0">
              <a:off x="161411" y="0"/>
              <a:ext cx="3617151" cy="3617151"/>
            </a:xfrm>
            <a:custGeom>
              <a:avLst/>
              <a:gdLst/>
              <a:ahLst/>
              <a:cxnLst/>
              <a:rect r="r" b="b" t="t" l="l"/>
              <a:pathLst>
                <a:path h="3617151" w="3617151">
                  <a:moveTo>
                    <a:pt x="0" y="0"/>
                  </a:moveTo>
                  <a:lnTo>
                    <a:pt x="3617152" y="0"/>
                  </a:lnTo>
                  <a:lnTo>
                    <a:pt x="3617152" y="3617151"/>
                  </a:lnTo>
                  <a:lnTo>
                    <a:pt x="0" y="3617151"/>
                  </a:lnTo>
                  <a:lnTo>
                    <a:pt x="0" y="0"/>
                  </a:lnTo>
                  <a:close/>
                </a:path>
              </a:pathLst>
            </a:custGeom>
            <a:blipFill>
              <a:blip r:embed="rId5"/>
              <a:stretch>
                <a:fillRect l="0" t="0" r="0" b="0"/>
              </a:stretch>
            </a:blipFill>
          </p:spPr>
        </p:sp>
        <p:grpSp>
          <p:nvGrpSpPr>
            <p:cNvPr name="Group 28" id="28"/>
            <p:cNvGrpSpPr/>
            <p:nvPr/>
          </p:nvGrpSpPr>
          <p:grpSpPr>
            <a:xfrm rot="0">
              <a:off x="302449" y="141037"/>
              <a:ext cx="3335077" cy="333507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30" id="30"/>
            <p:cNvSpPr txBox="true"/>
            <p:nvPr/>
          </p:nvSpPr>
          <p:spPr>
            <a:xfrm rot="0">
              <a:off x="0" y="3921238"/>
              <a:ext cx="379126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SAWYER</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CHALUPNIK</a:t>
              </a:r>
            </a:p>
          </p:txBody>
        </p:sp>
      </p:grpSp>
      <p:grpSp>
        <p:nvGrpSpPr>
          <p:cNvPr name="Group 31" id="31"/>
          <p:cNvGrpSpPr/>
          <p:nvPr/>
        </p:nvGrpSpPr>
        <p:grpSpPr>
          <a:xfrm rot="0">
            <a:off x="6167691" y="2237928"/>
            <a:ext cx="2712864" cy="3937480"/>
            <a:chOff x="0" y="0"/>
            <a:chExt cx="3617151" cy="5249973"/>
          </a:xfrm>
        </p:grpSpPr>
        <p:sp>
          <p:nvSpPr>
            <p:cNvPr name="Freeform 32" id="32"/>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3" id="33"/>
            <p:cNvGrpSpPr/>
            <p:nvPr/>
          </p:nvGrpSpPr>
          <p:grpSpPr>
            <a:xfrm rot="0">
              <a:off x="141037" y="141037"/>
              <a:ext cx="3335077" cy="3335077"/>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499"/>
                </a:stretch>
              </a:blipFill>
            </p:spPr>
          </p:sp>
        </p:grpSp>
        <p:sp>
          <p:nvSpPr>
            <p:cNvPr name="TextBox 35" id="35"/>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AUSTIN</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KELLOW</a:t>
              </a:r>
            </a:p>
          </p:txBody>
        </p:sp>
      </p:grpSp>
      <p:grpSp>
        <p:nvGrpSpPr>
          <p:cNvPr name="Group 36" id="36"/>
          <p:cNvGrpSpPr/>
          <p:nvPr/>
        </p:nvGrpSpPr>
        <p:grpSpPr>
          <a:xfrm rot="0">
            <a:off x="9345681" y="2237928"/>
            <a:ext cx="2712864" cy="3937480"/>
            <a:chOff x="0" y="0"/>
            <a:chExt cx="3617151" cy="5249973"/>
          </a:xfrm>
        </p:grpSpPr>
        <p:sp>
          <p:nvSpPr>
            <p:cNvPr name="Freeform 37" id="37"/>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8" id="38"/>
            <p:cNvGrpSpPr/>
            <p:nvPr/>
          </p:nvGrpSpPr>
          <p:grpSpPr>
            <a:xfrm rot="0">
              <a:off x="141037" y="141037"/>
              <a:ext cx="3335077" cy="3335077"/>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40" id="40"/>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ELISON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PENALOSA</a:t>
              </a:r>
            </a:p>
          </p:txBody>
        </p:sp>
      </p:grpSp>
      <p:sp>
        <p:nvSpPr>
          <p:cNvPr name="Freeform 41" id="41"/>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42" id="42"/>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3" id="43"/>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4" id="44"/>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5" id="45"/>
          <p:cNvGrpSpPr/>
          <p:nvPr/>
        </p:nvGrpSpPr>
        <p:grpSpPr>
          <a:xfrm rot="0">
            <a:off x="5977433" y="6262363"/>
            <a:ext cx="3101922" cy="4401103"/>
            <a:chOff x="0" y="0"/>
            <a:chExt cx="4135896" cy="5868137"/>
          </a:xfrm>
        </p:grpSpPr>
        <p:sp>
          <p:nvSpPr>
            <p:cNvPr name="Freeform 46" id="46"/>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7" id="47"/>
            <p:cNvGrpSpPr/>
            <p:nvPr/>
          </p:nvGrpSpPr>
          <p:grpSpPr>
            <a:xfrm rot="0">
              <a:off x="442918" y="141037"/>
              <a:ext cx="3335077" cy="3335077"/>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49" id="49"/>
            <p:cNvSpPr txBox="true"/>
            <p:nvPr/>
          </p:nvSpPr>
          <p:spPr>
            <a:xfrm rot="0">
              <a:off x="0" y="3921238"/>
              <a:ext cx="4135896" cy="1946899"/>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HAYDEN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LAM</a:t>
              </a:r>
            </a:p>
            <a:p>
              <a:pPr algn="ctr">
                <a:lnSpc>
                  <a:spcPts val="3694"/>
                </a:lnSpc>
              </a:pPr>
            </a:p>
          </p:txBody>
        </p:sp>
      </p:grpSp>
      <p:grpSp>
        <p:nvGrpSpPr>
          <p:cNvPr name="Group 50" id="50"/>
          <p:cNvGrpSpPr/>
          <p:nvPr/>
        </p:nvGrpSpPr>
        <p:grpSpPr>
          <a:xfrm rot="0">
            <a:off x="9269613" y="6260860"/>
            <a:ext cx="2712864" cy="3937480"/>
            <a:chOff x="0" y="0"/>
            <a:chExt cx="3617151" cy="5249973"/>
          </a:xfrm>
        </p:grpSpPr>
        <p:sp>
          <p:nvSpPr>
            <p:cNvPr name="Freeform 51" id="5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2" id="52"/>
            <p:cNvGrpSpPr/>
            <p:nvPr/>
          </p:nvGrpSpPr>
          <p:grpSpPr>
            <a:xfrm rot="0">
              <a:off x="141037" y="141037"/>
              <a:ext cx="3335077" cy="3335077"/>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4" id="5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JACK</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RAMSAY</a:t>
              </a:r>
            </a:p>
          </p:txBody>
        </p:sp>
      </p:grpSp>
      <p:grpSp>
        <p:nvGrpSpPr>
          <p:cNvPr name="Group 55" id="55"/>
          <p:cNvGrpSpPr/>
          <p:nvPr/>
        </p:nvGrpSpPr>
        <p:grpSpPr>
          <a:xfrm rot="0">
            <a:off x="12447602" y="6260860"/>
            <a:ext cx="2712864" cy="3937480"/>
            <a:chOff x="0" y="0"/>
            <a:chExt cx="3617151" cy="5249973"/>
          </a:xfrm>
        </p:grpSpPr>
        <p:sp>
          <p:nvSpPr>
            <p:cNvPr name="Freeform 56" id="56"/>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7" id="57"/>
            <p:cNvGrpSpPr/>
            <p:nvPr/>
          </p:nvGrpSpPr>
          <p:grpSpPr>
            <a:xfrm rot="0">
              <a:off x="141037" y="141037"/>
              <a:ext cx="3335077" cy="3335077"/>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9" id="59"/>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LUCAS</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LAM</a:t>
              </a:r>
            </a:p>
          </p:txBody>
        </p:sp>
      </p:grpSp>
      <p:grpSp>
        <p:nvGrpSpPr>
          <p:cNvPr name="Group 60" id="60"/>
          <p:cNvGrpSpPr/>
          <p:nvPr/>
        </p:nvGrpSpPr>
        <p:grpSpPr>
          <a:xfrm rot="0">
            <a:off x="12468119" y="2237928"/>
            <a:ext cx="2712864" cy="3937480"/>
            <a:chOff x="0" y="0"/>
            <a:chExt cx="3617151" cy="5249973"/>
          </a:xfrm>
        </p:grpSpPr>
        <p:sp>
          <p:nvSpPr>
            <p:cNvPr name="Freeform 61" id="6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2" id="62"/>
            <p:cNvGrpSpPr/>
            <p:nvPr/>
          </p:nvGrpSpPr>
          <p:grpSpPr>
            <a:xfrm rot="0">
              <a:off x="141037" y="141037"/>
              <a:ext cx="3335077" cy="3335077"/>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4" id="6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AGUSTIN FALCO</a:t>
              </a:r>
            </a:p>
          </p:txBody>
        </p:sp>
      </p:grpSp>
      <p:sp>
        <p:nvSpPr>
          <p:cNvPr name="TextBox 65" id="65"/>
          <p:cNvSpPr txBox="true"/>
          <p:nvPr/>
        </p:nvSpPr>
        <p:spPr>
          <a:xfrm rot="0">
            <a:off x="1398709"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FAIRPLAY &amp; LEADERSHIP AWARD (JR. MALE)</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5400000">
            <a:off x="13007016" y="954668"/>
            <a:ext cx="6311852" cy="4402517"/>
          </a:xfrm>
          <a:custGeom>
            <a:avLst/>
            <a:gdLst/>
            <a:ahLst/>
            <a:cxnLst/>
            <a:rect r="r" b="b" t="t" l="l"/>
            <a:pathLst>
              <a:path h="4402517" w="6311852">
                <a:moveTo>
                  <a:pt x="0" y="0"/>
                </a:moveTo>
                <a:lnTo>
                  <a:pt x="6311852" y="0"/>
                </a:lnTo>
                <a:lnTo>
                  <a:pt x="6311852" y="4402516"/>
                </a:lnTo>
                <a:lnTo>
                  <a:pt x="0" y="4402516"/>
                </a:lnTo>
                <a:lnTo>
                  <a:pt x="0" y="0"/>
                </a:lnTo>
                <a:close/>
              </a:path>
            </a:pathLst>
          </a:custGeom>
          <a:blipFill>
            <a:blip r:embed="rId4"/>
            <a:stretch>
              <a:fillRect l="0" t="0" r="0" b="0"/>
            </a:stretch>
          </a:blipFill>
        </p:spPr>
      </p:sp>
      <p:sp>
        <p:nvSpPr>
          <p:cNvPr name="Freeform 4" id="4"/>
          <p:cNvSpPr/>
          <p:nvPr/>
        </p:nvSpPr>
        <p:spPr>
          <a:xfrm flipH="true" flipV="true" rot="-5400000">
            <a:off x="-1832134"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4"/>
            <a:stretch>
              <a:fillRect l="0" t="0" r="0" b="0"/>
            </a:stretch>
          </a:blipFill>
        </p:spPr>
      </p:sp>
      <p:grpSp>
        <p:nvGrpSpPr>
          <p:cNvPr name="Group 5" id="5"/>
          <p:cNvGrpSpPr/>
          <p:nvPr/>
        </p:nvGrpSpPr>
        <p:grpSpPr>
          <a:xfrm rot="0">
            <a:off x="3834062" y="2779283"/>
            <a:ext cx="4895428" cy="6246948"/>
            <a:chOff x="0" y="0"/>
            <a:chExt cx="736486" cy="939813"/>
          </a:xfrm>
        </p:grpSpPr>
        <p:sp>
          <p:nvSpPr>
            <p:cNvPr name="Freeform 6" id="6"/>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7" id="7"/>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560096" y="2675490"/>
            <a:ext cx="5159770" cy="7534712"/>
            <a:chOff x="0" y="0"/>
            <a:chExt cx="6879693" cy="10046282"/>
          </a:xfrm>
        </p:grpSpPr>
        <p:sp>
          <p:nvSpPr>
            <p:cNvPr name="Freeform 9" id="9"/>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10" id="10"/>
            <p:cNvGrpSpPr/>
            <p:nvPr/>
          </p:nvGrpSpPr>
          <p:grpSpPr>
            <a:xfrm rot="0">
              <a:off x="152517" y="211719"/>
              <a:ext cx="6574660" cy="8162763"/>
              <a:chOff x="0" y="0"/>
              <a:chExt cx="7627211" cy="9469557"/>
            </a:xfrm>
          </p:grpSpPr>
          <p:sp>
            <p:nvSpPr>
              <p:cNvPr name="Freeform 11" id="11"/>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0" t="-340" r="0" b="-340"/>
                </a:stretch>
              </a:blipFill>
            </p:spPr>
          </p:sp>
        </p:grpSp>
        <p:sp>
          <p:nvSpPr>
            <p:cNvPr name="TextBox 12" id="12"/>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AMIRA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DAVIES</a:t>
              </a:r>
            </a:p>
          </p:txBody>
        </p:sp>
      </p:grpSp>
      <p:sp>
        <p:nvSpPr>
          <p:cNvPr name="Freeform 13" id="13"/>
          <p:cNvSpPr/>
          <p:nvPr/>
        </p:nvSpPr>
        <p:spPr>
          <a:xfrm flipH="true" flipV="false" rot="0">
            <a:off x="14703344" y="4191338"/>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7"/>
            <a:stretch>
              <a:fillRect l="0" t="0" r="0" b="0"/>
            </a:stretch>
          </a:blipFill>
        </p:spPr>
      </p:sp>
      <p:sp>
        <p:nvSpPr>
          <p:cNvPr name="Freeform 14" id="14"/>
          <p:cNvSpPr/>
          <p:nvPr/>
        </p:nvSpPr>
        <p:spPr>
          <a:xfrm flipH="false" flipV="false" rot="0">
            <a:off x="15183975" y="0"/>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5" id="15"/>
          <p:cNvSpPr/>
          <p:nvPr/>
        </p:nvSpPr>
        <p:spPr>
          <a:xfrm flipH="false" flipV="false" rot="0">
            <a:off x="238349" y="-11522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sp>
        <p:nvSpPr>
          <p:cNvPr name="Freeform 16" id="16"/>
          <p:cNvSpPr/>
          <p:nvPr/>
        </p:nvSpPr>
        <p:spPr>
          <a:xfrm flipH="false" flipV="false" rot="0">
            <a:off x="16357080" y="835720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TextBox 17" id="17"/>
          <p:cNvSpPr txBox="true"/>
          <p:nvPr/>
        </p:nvSpPr>
        <p:spPr>
          <a:xfrm rot="0">
            <a:off x="5187292" y="266700"/>
            <a:ext cx="8239097" cy="1202038"/>
          </a:xfrm>
          <a:prstGeom prst="rect">
            <a:avLst/>
          </a:prstGeom>
        </p:spPr>
        <p:txBody>
          <a:bodyPr anchor="t" rtlCol="false" tIns="0" lIns="0" bIns="0" rIns="0">
            <a:spAutoFit/>
          </a:bodyPr>
          <a:lstStyle/>
          <a:p>
            <a:pPr algn="ctr">
              <a:lnSpc>
                <a:spcPts val="8574"/>
              </a:lnSpc>
            </a:pPr>
            <a:r>
              <a:rPr lang="en-US" b="true" sz="9970">
                <a:solidFill>
                  <a:srgbClr val="FFFFFF"/>
                </a:solidFill>
                <a:latin typeface="Glacial Indifference Bold"/>
                <a:ea typeface="Glacial Indifference Bold"/>
                <a:cs typeface="Glacial Indifference Bold"/>
                <a:sym typeface="Glacial Indifference Bold"/>
              </a:rPr>
              <a:t>JUNIOR</a:t>
            </a:r>
          </a:p>
        </p:txBody>
      </p:sp>
      <p:sp>
        <p:nvSpPr>
          <p:cNvPr name="TextBox 18" id="18"/>
          <p:cNvSpPr txBox="true"/>
          <p:nvPr/>
        </p:nvSpPr>
        <p:spPr>
          <a:xfrm rot="0">
            <a:off x="2469790" y="1463997"/>
            <a:ext cx="13826501" cy="1155409"/>
          </a:xfrm>
          <a:prstGeom prst="rect">
            <a:avLst/>
          </a:prstGeom>
        </p:spPr>
        <p:txBody>
          <a:bodyPr anchor="t" rtlCol="false" tIns="0" lIns="0" bIns="0" rIns="0">
            <a:spAutoFit/>
          </a:bodyPr>
          <a:lstStyle/>
          <a:p>
            <a:pPr algn="ctr">
              <a:lnSpc>
                <a:spcPts val="8214"/>
              </a:lnSpc>
            </a:pPr>
            <a:r>
              <a:rPr lang="en-US" b="true" sz="9552">
                <a:solidFill>
                  <a:srgbClr val="F6D67D"/>
                </a:solidFill>
                <a:latin typeface="Glacial Indifference Bold"/>
                <a:ea typeface="Glacial Indifference Bold"/>
                <a:cs typeface="Glacial Indifference Bold"/>
                <a:sym typeface="Glacial Indifference Bold"/>
              </a:rPr>
              <a:t>FAIRPLAY &amp; LEADERSHIP</a:t>
            </a:r>
          </a:p>
        </p:txBody>
      </p:sp>
      <p:grpSp>
        <p:nvGrpSpPr>
          <p:cNvPr name="Group 19" id="19"/>
          <p:cNvGrpSpPr/>
          <p:nvPr/>
        </p:nvGrpSpPr>
        <p:grpSpPr>
          <a:xfrm rot="0">
            <a:off x="9809095" y="2779283"/>
            <a:ext cx="4895428" cy="6246948"/>
            <a:chOff x="0" y="0"/>
            <a:chExt cx="736486" cy="939813"/>
          </a:xfrm>
        </p:grpSpPr>
        <p:sp>
          <p:nvSpPr>
            <p:cNvPr name="Freeform 20" id="20"/>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21" id="21"/>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9676924" y="2656440"/>
            <a:ext cx="5159770" cy="7534712"/>
            <a:chOff x="0" y="0"/>
            <a:chExt cx="6879693" cy="10046282"/>
          </a:xfrm>
        </p:grpSpPr>
        <p:sp>
          <p:nvSpPr>
            <p:cNvPr name="Freeform 23" id="23"/>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24" id="24"/>
            <p:cNvGrpSpPr/>
            <p:nvPr/>
          </p:nvGrpSpPr>
          <p:grpSpPr>
            <a:xfrm rot="0">
              <a:off x="152517" y="211719"/>
              <a:ext cx="6574660" cy="8162763"/>
              <a:chOff x="0" y="0"/>
              <a:chExt cx="7627211" cy="9469557"/>
            </a:xfrm>
          </p:grpSpPr>
          <p:sp>
            <p:nvSpPr>
              <p:cNvPr name="Freeform 25" id="25"/>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sp>
          <p:nvSpPr>
            <p:cNvPr name="TextBox 26" id="26"/>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SAWYER</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CHALUPNIK</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Freeform 8" id="8"/>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9" id="9"/>
          <p:cNvSpPr/>
          <p:nvPr/>
        </p:nvSpPr>
        <p:spPr>
          <a:xfrm flipH="false" flipV="false" rot="0">
            <a:off x="11241962" y="79471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7"/>
            <a:stretch>
              <a:fillRect l="0" t="0" r="0" b="0"/>
            </a:stretch>
          </a:blipFill>
        </p:spPr>
      </p:sp>
      <p:sp>
        <p:nvSpPr>
          <p:cNvPr name="Freeform 10" id="10"/>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1" id="11"/>
          <p:cNvSpPr txBox="true"/>
          <p:nvPr/>
        </p:nvSpPr>
        <p:spPr>
          <a:xfrm rot="0">
            <a:off x="1186309" y="2149236"/>
            <a:ext cx="16101566" cy="2944487"/>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FAIRPLAY &amp; LEADERSHIP AWARD</a:t>
            </a:r>
          </a:p>
        </p:txBody>
      </p:sp>
      <p:sp>
        <p:nvSpPr>
          <p:cNvPr name="TextBox 12" id="12"/>
          <p:cNvSpPr txBox="true"/>
          <p:nvPr/>
        </p:nvSpPr>
        <p:spPr>
          <a:xfrm rot="0">
            <a:off x="3106493" y="5246123"/>
            <a:ext cx="12039923" cy="1785857"/>
          </a:xfrm>
          <a:prstGeom prst="rect">
            <a:avLst/>
          </a:prstGeom>
        </p:spPr>
        <p:txBody>
          <a:bodyPr anchor="t" rtlCol="false" tIns="0" lIns="0" bIns="0" rIns="0">
            <a:spAutoFit/>
          </a:bodyPr>
          <a:lstStyle/>
          <a:p>
            <a:pPr algn="ctr">
              <a:lnSpc>
                <a:spcPts val="6732"/>
              </a:lnSpc>
            </a:pPr>
            <a:r>
              <a:rPr lang="en-US" b="true" sz="7829">
                <a:solidFill>
                  <a:srgbClr val="F6D67D"/>
                </a:solidFill>
                <a:latin typeface="Glacial Indifference Bold"/>
                <a:ea typeface="Glacial Indifference Bold"/>
                <a:cs typeface="Glacial Indifference Bold"/>
                <a:sym typeface="Glacial Indifference Bold"/>
              </a:rPr>
              <a:t>SENIOR FEMALE &amp; MALE NOMINATIONS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4"/>
            <a:stretch>
              <a:fillRect l="0" t="0" r="0" b="0"/>
            </a:stretch>
          </a:blipFill>
        </p:spPr>
      </p:sp>
      <p:grpSp>
        <p:nvGrpSpPr>
          <p:cNvPr name="Group 4" id="4"/>
          <p:cNvGrpSpPr/>
          <p:nvPr/>
        </p:nvGrpSpPr>
        <p:grpSpPr>
          <a:xfrm rot="0">
            <a:off x="7600950" y="5457320"/>
            <a:ext cx="10687050" cy="1059176"/>
            <a:chOff x="0" y="0"/>
            <a:chExt cx="2814696" cy="278960"/>
          </a:xfrm>
        </p:grpSpPr>
        <p:sp>
          <p:nvSpPr>
            <p:cNvPr name="Freeform 5" id="5"/>
            <p:cNvSpPr/>
            <p:nvPr/>
          </p:nvSpPr>
          <p:spPr>
            <a:xfrm flipH="false" flipV="false" rot="0">
              <a:off x="0" y="0"/>
              <a:ext cx="2814696" cy="278960"/>
            </a:xfrm>
            <a:custGeom>
              <a:avLst/>
              <a:gdLst/>
              <a:ahLst/>
              <a:cxnLst/>
              <a:rect r="r" b="b" t="t" l="l"/>
              <a:pathLst>
                <a:path h="278960" w="2814696">
                  <a:moveTo>
                    <a:pt x="0" y="0"/>
                  </a:moveTo>
                  <a:lnTo>
                    <a:pt x="2814696" y="0"/>
                  </a:lnTo>
                  <a:lnTo>
                    <a:pt x="2814696"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2814696" cy="31706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8700" y="881784"/>
            <a:ext cx="6829399" cy="8523431"/>
            <a:chOff x="0" y="0"/>
            <a:chExt cx="9105866" cy="11364575"/>
          </a:xfrm>
        </p:grpSpPr>
        <p:sp>
          <p:nvSpPr>
            <p:cNvPr name="Freeform 8" id="8"/>
            <p:cNvSpPr/>
            <p:nvPr/>
          </p:nvSpPr>
          <p:spPr>
            <a:xfrm flipH="false" flipV="false" rot="0">
              <a:off x="0" y="0"/>
              <a:ext cx="9105866" cy="11364575"/>
            </a:xfrm>
            <a:custGeom>
              <a:avLst/>
              <a:gdLst/>
              <a:ahLst/>
              <a:cxnLst/>
              <a:rect r="r" b="b" t="t" l="l"/>
              <a:pathLst>
                <a:path h="11364575" w="9105866">
                  <a:moveTo>
                    <a:pt x="0" y="0"/>
                  </a:moveTo>
                  <a:lnTo>
                    <a:pt x="9105866" y="0"/>
                  </a:lnTo>
                  <a:lnTo>
                    <a:pt x="9105866" y="11364575"/>
                  </a:lnTo>
                  <a:lnTo>
                    <a:pt x="0" y="11364575"/>
                  </a:lnTo>
                  <a:lnTo>
                    <a:pt x="0" y="0"/>
                  </a:lnTo>
                  <a:close/>
                </a:path>
              </a:pathLst>
            </a:custGeom>
            <a:blipFill>
              <a:blip r:embed="rId5"/>
              <a:stretch>
                <a:fillRect l="0" t="0" r="0" b="0"/>
              </a:stretch>
            </a:blipFill>
          </p:spPr>
        </p:sp>
        <p:grpSp>
          <p:nvGrpSpPr>
            <p:cNvPr name="Group 9" id="9"/>
            <p:cNvGrpSpPr/>
            <p:nvPr/>
          </p:nvGrpSpPr>
          <p:grpSpPr>
            <a:xfrm rot="0">
              <a:off x="201869" y="280228"/>
              <a:ext cx="8702128" cy="10804119"/>
              <a:chOff x="0" y="0"/>
              <a:chExt cx="7627211" cy="9469557"/>
            </a:xfrm>
          </p:grpSpPr>
          <p:sp>
            <p:nvSpPr>
              <p:cNvPr name="Freeform 10" id="1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1446" t="0" r="-1446" b="0"/>
                </a:stretch>
              </a:blipFill>
            </p:spPr>
          </p:sp>
        </p:grpSp>
      </p:grpSp>
      <p:sp>
        <p:nvSpPr>
          <p:cNvPr name="AutoShape 11" id="11"/>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12" id="12"/>
          <p:cNvSpPr txBox="true"/>
          <p:nvPr/>
        </p:nvSpPr>
        <p:spPr>
          <a:xfrm rot="0">
            <a:off x="8582059" y="2552343"/>
            <a:ext cx="8239097" cy="1514484"/>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CAYMAN</a:t>
            </a:r>
          </a:p>
        </p:txBody>
      </p:sp>
      <p:sp>
        <p:nvSpPr>
          <p:cNvPr name="TextBox 13" id="13"/>
          <p:cNvSpPr txBox="true"/>
          <p:nvPr/>
        </p:nvSpPr>
        <p:spPr>
          <a:xfrm rot="0">
            <a:off x="7858099" y="3985368"/>
            <a:ext cx="9687016" cy="1471952"/>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REMPEL</a:t>
            </a:r>
          </a:p>
        </p:txBody>
      </p:sp>
      <p:sp>
        <p:nvSpPr>
          <p:cNvPr name="TextBox 14" id="14"/>
          <p:cNvSpPr txBox="true"/>
          <p:nvPr/>
        </p:nvSpPr>
        <p:spPr>
          <a:xfrm rot="0">
            <a:off x="9031547" y="6853399"/>
            <a:ext cx="7825856" cy="788973"/>
          </a:xfrm>
          <a:prstGeom prst="rect">
            <a:avLst/>
          </a:prstGeom>
        </p:spPr>
        <p:txBody>
          <a:bodyPr anchor="t" rtlCol="false" tIns="0" lIns="0" bIns="0" rIns="0">
            <a:spAutoFit/>
          </a:bodyPr>
          <a:lstStyle/>
          <a:p>
            <a:pPr algn="ctr">
              <a:lnSpc>
                <a:spcPts val="3088"/>
              </a:lnSpc>
            </a:pPr>
            <a:r>
              <a:rPr lang="en-US" sz="3088">
                <a:solidFill>
                  <a:srgbClr val="FDFDFD"/>
                </a:solidFill>
                <a:latin typeface="Be Vietnam"/>
                <a:ea typeface="Be Vietnam"/>
                <a:cs typeface="Be Vietnam"/>
                <a:sym typeface="Be Vietnam"/>
              </a:rPr>
              <a:t>Lander University</a:t>
            </a:r>
          </a:p>
          <a:p>
            <a:pPr algn="ctr">
              <a:lnSpc>
                <a:spcPts val="3088"/>
              </a:lnSpc>
            </a:pPr>
            <a:r>
              <a:rPr lang="en-US" sz="3088">
                <a:solidFill>
                  <a:srgbClr val="FDFDFD"/>
                </a:solidFill>
                <a:latin typeface="Be Vietnam"/>
                <a:ea typeface="Be Vietnam"/>
                <a:cs typeface="Be Vietnam"/>
                <a:sym typeface="Be Vietnam"/>
              </a:rPr>
              <a:t>(NCR Division 1)</a:t>
            </a:r>
          </a:p>
        </p:txBody>
      </p:sp>
      <p:sp>
        <p:nvSpPr>
          <p:cNvPr name="TextBox 15" id="15"/>
          <p:cNvSpPr txBox="true"/>
          <p:nvPr/>
        </p:nvSpPr>
        <p:spPr>
          <a:xfrm rot="0">
            <a:off x="8356329" y="5457320"/>
            <a:ext cx="9176292" cy="925970"/>
          </a:xfrm>
          <a:prstGeom prst="rect">
            <a:avLst/>
          </a:prstGeom>
        </p:spPr>
        <p:txBody>
          <a:bodyPr anchor="t" rtlCol="false" tIns="0" lIns="0" bIns="0" rIns="0">
            <a:spAutoFit/>
          </a:bodyPr>
          <a:lstStyle/>
          <a:p>
            <a:pPr algn="ctr">
              <a:lnSpc>
                <a:spcPts val="7670"/>
              </a:lnSpc>
            </a:pPr>
            <a:r>
              <a:rPr lang="en-US" b="true" sz="5478" spc="328">
                <a:solidFill>
                  <a:srgbClr val="000000"/>
                </a:solidFill>
                <a:latin typeface="Be Vietnam Ultra-Bold"/>
                <a:ea typeface="Be Vietnam Ultra-Bold"/>
                <a:cs typeface="Be Vietnam Ultra-Bold"/>
                <a:sym typeface="Be Vietnam Ultra-Bold"/>
              </a:rPr>
              <a:t>WOMEN’S RUGBY</a:t>
            </a:r>
          </a:p>
        </p:txBody>
      </p:sp>
      <p:sp>
        <p:nvSpPr>
          <p:cNvPr name="Freeform 16" id="16"/>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4"/>
            <a:stretch>
              <a:fillRect l="0" t="0" r="0" b="0"/>
            </a:stretch>
          </a:blipFill>
        </p:spPr>
      </p:sp>
      <p:sp>
        <p:nvSpPr>
          <p:cNvPr name="Freeform 17" id="17"/>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7"/>
            <a:stretch>
              <a:fillRect l="0" t="0" r="0" b="0"/>
            </a:stretch>
          </a:blipFill>
        </p:spPr>
      </p:sp>
      <p:sp>
        <p:nvSpPr>
          <p:cNvPr name="Freeform 18" id="18"/>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9" id="19"/>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Freeform 20" id="20"/>
          <p:cNvSpPr/>
          <p:nvPr/>
        </p:nvSpPr>
        <p:spPr>
          <a:xfrm flipH="false" flipV="false" rot="0">
            <a:off x="15315677" y="8434129"/>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65686" y="2285553"/>
            <a:ext cx="2599044" cy="25990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203843" y="2294837"/>
            <a:ext cx="2599044" cy="259904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402590" y="2296340"/>
            <a:ext cx="2599044" cy="259904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4512" y="2296340"/>
            <a:ext cx="2599044" cy="25990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3156247" y="6327808"/>
            <a:ext cx="2599044" cy="259904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6260753" y="6337333"/>
            <a:ext cx="2599044" cy="259904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9326522" y="6337333"/>
            <a:ext cx="2599044" cy="259904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12504512" y="6327808"/>
            <a:ext cx="2599044" cy="2599044"/>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5" id="2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7" id="27"/>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8" id="28"/>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9" id="29"/>
          <p:cNvGrpSpPr/>
          <p:nvPr/>
        </p:nvGrpSpPr>
        <p:grpSpPr>
          <a:xfrm rot="0">
            <a:off x="3101922" y="2239431"/>
            <a:ext cx="2712864" cy="3935977"/>
            <a:chOff x="0" y="0"/>
            <a:chExt cx="3617151" cy="5247969"/>
          </a:xfrm>
        </p:grpSpPr>
        <p:sp>
          <p:nvSpPr>
            <p:cNvPr name="Freeform 30" id="30"/>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1" id="31"/>
            <p:cNvGrpSpPr/>
            <p:nvPr/>
          </p:nvGrpSpPr>
          <p:grpSpPr>
            <a:xfrm rot="0">
              <a:off x="141037" y="141037"/>
              <a:ext cx="3335077" cy="333507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33" id="33"/>
            <p:cNvSpPr txBox="true"/>
            <p:nvPr/>
          </p:nvSpPr>
          <p:spPr>
            <a:xfrm rot="0">
              <a:off x="72434" y="3921238"/>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OLIVE</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BUROW</a:t>
              </a:r>
            </a:p>
          </p:txBody>
        </p:sp>
      </p:grpSp>
      <p:grpSp>
        <p:nvGrpSpPr>
          <p:cNvPr name="Group 34" id="34"/>
          <p:cNvGrpSpPr/>
          <p:nvPr/>
        </p:nvGrpSpPr>
        <p:grpSpPr>
          <a:xfrm rot="0">
            <a:off x="6167691" y="2237928"/>
            <a:ext cx="2712864" cy="3937480"/>
            <a:chOff x="0" y="0"/>
            <a:chExt cx="3617151" cy="5249973"/>
          </a:xfrm>
        </p:grpSpPr>
        <p:sp>
          <p:nvSpPr>
            <p:cNvPr name="Freeform 35" id="35"/>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6" id="36"/>
            <p:cNvGrpSpPr/>
            <p:nvPr/>
          </p:nvGrpSpPr>
          <p:grpSpPr>
            <a:xfrm rot="0">
              <a:off x="141037" y="141037"/>
              <a:ext cx="3335077" cy="3335077"/>
              <a:chOff x="0" y="0"/>
              <a:chExt cx="812800" cy="812800"/>
            </a:xfrm>
          </p:grpSpPr>
          <p:sp>
            <p:nvSpPr>
              <p:cNvPr name="Freeform 37" id="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8" id="38"/>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ALANNA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FELT</a:t>
              </a:r>
            </a:p>
          </p:txBody>
        </p:sp>
      </p:grpSp>
      <p:grpSp>
        <p:nvGrpSpPr>
          <p:cNvPr name="Group 39" id="39"/>
          <p:cNvGrpSpPr/>
          <p:nvPr/>
        </p:nvGrpSpPr>
        <p:grpSpPr>
          <a:xfrm rot="0">
            <a:off x="9345681" y="2237928"/>
            <a:ext cx="2712864" cy="3937480"/>
            <a:chOff x="0" y="0"/>
            <a:chExt cx="3617151" cy="5249973"/>
          </a:xfrm>
        </p:grpSpPr>
        <p:sp>
          <p:nvSpPr>
            <p:cNvPr name="Freeform 40" id="40"/>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1" id="41"/>
            <p:cNvGrpSpPr/>
            <p:nvPr/>
          </p:nvGrpSpPr>
          <p:grpSpPr>
            <a:xfrm rot="0">
              <a:off x="141037" y="141037"/>
              <a:ext cx="3335077" cy="3335077"/>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43" id="43"/>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LIZ</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ALLAN</a:t>
              </a:r>
            </a:p>
          </p:txBody>
        </p:sp>
      </p:grpSp>
      <p:sp>
        <p:nvSpPr>
          <p:cNvPr name="Freeform 44" id="44"/>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45" id="45"/>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6" id="46"/>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7" id="47"/>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8" id="48"/>
          <p:cNvGrpSpPr/>
          <p:nvPr/>
        </p:nvGrpSpPr>
        <p:grpSpPr>
          <a:xfrm rot="0">
            <a:off x="5977433" y="6262363"/>
            <a:ext cx="3101922" cy="3935977"/>
            <a:chOff x="0" y="0"/>
            <a:chExt cx="4135896" cy="5247969"/>
          </a:xfrm>
        </p:grpSpPr>
        <p:sp>
          <p:nvSpPr>
            <p:cNvPr name="Freeform 49" id="49"/>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0" id="50"/>
            <p:cNvGrpSpPr/>
            <p:nvPr/>
          </p:nvGrpSpPr>
          <p:grpSpPr>
            <a:xfrm rot="0">
              <a:off x="442918" y="141037"/>
              <a:ext cx="3335077" cy="3335077"/>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52" id="52"/>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NEKA</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RIECKEN</a:t>
              </a:r>
            </a:p>
          </p:txBody>
        </p:sp>
      </p:grpSp>
      <p:grpSp>
        <p:nvGrpSpPr>
          <p:cNvPr name="Group 53" id="53"/>
          <p:cNvGrpSpPr/>
          <p:nvPr/>
        </p:nvGrpSpPr>
        <p:grpSpPr>
          <a:xfrm rot="0">
            <a:off x="9269613" y="6260860"/>
            <a:ext cx="2712864" cy="3937480"/>
            <a:chOff x="0" y="0"/>
            <a:chExt cx="3617151" cy="5249973"/>
          </a:xfrm>
        </p:grpSpPr>
        <p:sp>
          <p:nvSpPr>
            <p:cNvPr name="Freeform 54" id="5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5" id="55"/>
            <p:cNvGrpSpPr/>
            <p:nvPr/>
          </p:nvGrpSpPr>
          <p:grpSpPr>
            <a:xfrm rot="0">
              <a:off x="141037" y="141037"/>
              <a:ext cx="3335077" cy="3335077"/>
              <a:chOff x="0" y="0"/>
              <a:chExt cx="812800" cy="812800"/>
            </a:xfrm>
          </p:grpSpPr>
          <p:sp>
            <p:nvSpPr>
              <p:cNvPr name="Freeform 56" id="5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7" id="57"/>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NORAH</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SMITH</a:t>
              </a:r>
            </a:p>
          </p:txBody>
        </p:sp>
      </p:grpSp>
      <p:grpSp>
        <p:nvGrpSpPr>
          <p:cNvPr name="Group 58" id="58"/>
          <p:cNvGrpSpPr/>
          <p:nvPr/>
        </p:nvGrpSpPr>
        <p:grpSpPr>
          <a:xfrm rot="0">
            <a:off x="12447602" y="6260860"/>
            <a:ext cx="2712864" cy="3937480"/>
            <a:chOff x="0" y="0"/>
            <a:chExt cx="3617151" cy="5249973"/>
          </a:xfrm>
        </p:grpSpPr>
        <p:sp>
          <p:nvSpPr>
            <p:cNvPr name="Freeform 59" id="59"/>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0" id="60"/>
            <p:cNvGrpSpPr/>
            <p:nvPr/>
          </p:nvGrpSpPr>
          <p:grpSpPr>
            <a:xfrm rot="0">
              <a:off x="141037" y="141037"/>
              <a:ext cx="3335077" cy="3335077"/>
              <a:chOff x="0" y="0"/>
              <a:chExt cx="812800" cy="812800"/>
            </a:xfrm>
          </p:grpSpPr>
          <p:sp>
            <p:nvSpPr>
              <p:cNvPr name="Freeform 61" id="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62" id="62"/>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CALLIE</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TURPIN</a:t>
              </a:r>
            </a:p>
          </p:txBody>
        </p:sp>
      </p:grpSp>
      <p:grpSp>
        <p:nvGrpSpPr>
          <p:cNvPr name="Group 63" id="63"/>
          <p:cNvGrpSpPr/>
          <p:nvPr/>
        </p:nvGrpSpPr>
        <p:grpSpPr>
          <a:xfrm rot="0">
            <a:off x="12468119" y="2237928"/>
            <a:ext cx="2712864" cy="3937480"/>
            <a:chOff x="0" y="0"/>
            <a:chExt cx="3617151" cy="5249973"/>
          </a:xfrm>
        </p:grpSpPr>
        <p:sp>
          <p:nvSpPr>
            <p:cNvPr name="Freeform 64" id="6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5" id="65"/>
            <p:cNvGrpSpPr/>
            <p:nvPr/>
          </p:nvGrpSpPr>
          <p:grpSpPr>
            <a:xfrm rot="0">
              <a:off x="141037" y="141037"/>
              <a:ext cx="3335077" cy="3335077"/>
              <a:chOff x="0" y="0"/>
              <a:chExt cx="812800" cy="812800"/>
            </a:xfrm>
          </p:grpSpPr>
          <p:sp>
            <p:nvSpPr>
              <p:cNvPr name="Freeform 66" id="6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7" id="67"/>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LAEL HARPER</a:t>
              </a:r>
            </a:p>
          </p:txBody>
        </p:sp>
      </p:grpSp>
      <p:grpSp>
        <p:nvGrpSpPr>
          <p:cNvPr name="Group 68" id="68"/>
          <p:cNvGrpSpPr/>
          <p:nvPr/>
        </p:nvGrpSpPr>
        <p:grpSpPr>
          <a:xfrm rot="0">
            <a:off x="3101922" y="6262363"/>
            <a:ext cx="2712864" cy="3937480"/>
            <a:chOff x="0" y="0"/>
            <a:chExt cx="3617151" cy="5249973"/>
          </a:xfrm>
        </p:grpSpPr>
        <p:sp>
          <p:nvSpPr>
            <p:cNvPr name="Freeform 69" id="69"/>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70" id="70"/>
            <p:cNvGrpSpPr/>
            <p:nvPr/>
          </p:nvGrpSpPr>
          <p:grpSpPr>
            <a:xfrm rot="0">
              <a:off x="141037" y="141037"/>
              <a:ext cx="3335077" cy="3335077"/>
              <a:chOff x="0" y="0"/>
              <a:chExt cx="812800" cy="812800"/>
            </a:xfrm>
          </p:grpSpPr>
          <p:sp>
            <p:nvSpPr>
              <p:cNvPr name="Freeform 71" id="7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0" t="-12499" r="0" b="-12500"/>
                </a:stretch>
              </a:blipFill>
            </p:spPr>
          </p:sp>
        </p:grpSp>
        <p:sp>
          <p:nvSpPr>
            <p:cNvPr name="TextBox 72" id="72"/>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ELIANA PENALOSA</a:t>
              </a:r>
            </a:p>
          </p:txBody>
        </p:sp>
      </p:grpSp>
      <p:sp>
        <p:nvSpPr>
          <p:cNvPr name="TextBox 73" id="73"/>
          <p:cNvSpPr txBox="true"/>
          <p:nvPr/>
        </p:nvSpPr>
        <p:spPr>
          <a:xfrm rot="0">
            <a:off x="1398709"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FAIRPLAY &amp; LEADERSHIP AWARD (SR. FEMALE)</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4342595" y="2271887"/>
            <a:ext cx="2647950" cy="264795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7538182" y="2279997"/>
            <a:ext cx="2647950" cy="264795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0660621" y="2271887"/>
            <a:ext cx="2647950" cy="2647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6226288" y="6293317"/>
            <a:ext cx="2647950" cy="264795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9306340" y="6294820"/>
            <a:ext cx="2647950" cy="26479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2482978" y="6294820"/>
            <a:ext cx="2647950" cy="264795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1" id="21"/>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2" id="22"/>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3" id="23"/>
          <p:cNvGrpSpPr/>
          <p:nvPr/>
        </p:nvGrpSpPr>
        <p:grpSpPr>
          <a:xfrm rot="0">
            <a:off x="4314329" y="2237928"/>
            <a:ext cx="2712864" cy="3937480"/>
            <a:chOff x="0" y="0"/>
            <a:chExt cx="3617151" cy="5249973"/>
          </a:xfrm>
        </p:grpSpPr>
        <p:sp>
          <p:nvSpPr>
            <p:cNvPr name="Freeform 24" id="2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25" id="25"/>
            <p:cNvGrpSpPr/>
            <p:nvPr/>
          </p:nvGrpSpPr>
          <p:grpSpPr>
            <a:xfrm rot="0">
              <a:off x="141037" y="141037"/>
              <a:ext cx="3335077" cy="3335077"/>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27" id="27"/>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ROCKY</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SAGGI</a:t>
              </a:r>
            </a:p>
          </p:txBody>
        </p:sp>
      </p:grpSp>
      <p:grpSp>
        <p:nvGrpSpPr>
          <p:cNvPr name="Group 28" id="28"/>
          <p:cNvGrpSpPr/>
          <p:nvPr/>
        </p:nvGrpSpPr>
        <p:grpSpPr>
          <a:xfrm rot="0">
            <a:off x="7492319" y="2237928"/>
            <a:ext cx="2712864" cy="3937480"/>
            <a:chOff x="0" y="0"/>
            <a:chExt cx="3617151" cy="5249973"/>
          </a:xfrm>
        </p:grpSpPr>
        <p:sp>
          <p:nvSpPr>
            <p:cNvPr name="Freeform 29" id="29"/>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0" id="30"/>
            <p:cNvGrpSpPr/>
            <p:nvPr/>
          </p:nvGrpSpPr>
          <p:grpSpPr>
            <a:xfrm rot="0">
              <a:off x="141037" y="141037"/>
              <a:ext cx="3335077" cy="3335077"/>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2" id="32"/>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ADAM</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RIBIC</a:t>
              </a:r>
            </a:p>
          </p:txBody>
        </p:sp>
      </p:grpSp>
      <p:sp>
        <p:nvSpPr>
          <p:cNvPr name="Freeform 33" id="33"/>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34" id="34"/>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8"/>
            <a:stretch>
              <a:fillRect l="0" t="0" r="0" b="0"/>
            </a:stretch>
          </a:blipFill>
        </p:spPr>
      </p:sp>
      <p:sp>
        <p:nvSpPr>
          <p:cNvPr name="Freeform 35" id="35"/>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sp>
        <p:nvSpPr>
          <p:cNvPr name="Freeform 36" id="36"/>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grpSp>
        <p:nvGrpSpPr>
          <p:cNvPr name="Group 37" id="37"/>
          <p:cNvGrpSpPr/>
          <p:nvPr/>
        </p:nvGrpSpPr>
        <p:grpSpPr>
          <a:xfrm rot="0">
            <a:off x="5977433" y="6262363"/>
            <a:ext cx="3101922" cy="3935977"/>
            <a:chOff x="0" y="0"/>
            <a:chExt cx="4135896" cy="5247969"/>
          </a:xfrm>
        </p:grpSpPr>
        <p:sp>
          <p:nvSpPr>
            <p:cNvPr name="Freeform 38" id="38"/>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9" id="39"/>
            <p:cNvGrpSpPr/>
            <p:nvPr/>
          </p:nvGrpSpPr>
          <p:grpSpPr>
            <a:xfrm rot="0">
              <a:off x="442918" y="141037"/>
              <a:ext cx="3335077" cy="3335077"/>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12500" r="0" b="-12500"/>
                </a:stretch>
              </a:blipFill>
            </p:spPr>
          </p:sp>
        </p:grpSp>
        <p:sp>
          <p:nvSpPr>
            <p:cNvPr name="TextBox 41" id="41"/>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JACK</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SHAW</a:t>
              </a:r>
            </a:p>
          </p:txBody>
        </p:sp>
      </p:grpSp>
      <p:grpSp>
        <p:nvGrpSpPr>
          <p:cNvPr name="Group 42" id="42"/>
          <p:cNvGrpSpPr/>
          <p:nvPr/>
        </p:nvGrpSpPr>
        <p:grpSpPr>
          <a:xfrm rot="0">
            <a:off x="9269613" y="6260860"/>
            <a:ext cx="2712864" cy="3937480"/>
            <a:chOff x="0" y="0"/>
            <a:chExt cx="3617151" cy="5249973"/>
          </a:xfrm>
        </p:grpSpPr>
        <p:sp>
          <p:nvSpPr>
            <p:cNvPr name="Freeform 43" id="43"/>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4" id="44"/>
            <p:cNvGrpSpPr/>
            <p:nvPr/>
          </p:nvGrpSpPr>
          <p:grpSpPr>
            <a:xfrm rot="0">
              <a:off x="141037" y="141037"/>
              <a:ext cx="3335077" cy="3335077"/>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46" id="46"/>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MATT</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FREY</a:t>
              </a:r>
            </a:p>
          </p:txBody>
        </p:sp>
      </p:grpSp>
      <p:grpSp>
        <p:nvGrpSpPr>
          <p:cNvPr name="Group 47" id="47"/>
          <p:cNvGrpSpPr/>
          <p:nvPr/>
        </p:nvGrpSpPr>
        <p:grpSpPr>
          <a:xfrm rot="0">
            <a:off x="12447602" y="6260860"/>
            <a:ext cx="2712864" cy="3937480"/>
            <a:chOff x="0" y="0"/>
            <a:chExt cx="3617151" cy="5249973"/>
          </a:xfrm>
        </p:grpSpPr>
        <p:sp>
          <p:nvSpPr>
            <p:cNvPr name="Freeform 48" id="48"/>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9" id="49"/>
            <p:cNvGrpSpPr/>
            <p:nvPr/>
          </p:nvGrpSpPr>
          <p:grpSpPr>
            <a:xfrm rot="0">
              <a:off x="141037" y="141037"/>
              <a:ext cx="3335077" cy="3335077"/>
              <a:chOff x="0" y="0"/>
              <a:chExt cx="812800" cy="812800"/>
            </a:xfrm>
          </p:grpSpPr>
          <p:sp>
            <p:nvSpPr>
              <p:cNvPr name="Freeform 50" id="5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1" id="51"/>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KIAN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PAY</a:t>
              </a:r>
            </a:p>
          </p:txBody>
        </p:sp>
      </p:grpSp>
      <p:grpSp>
        <p:nvGrpSpPr>
          <p:cNvPr name="Group 52" id="52"/>
          <p:cNvGrpSpPr/>
          <p:nvPr/>
        </p:nvGrpSpPr>
        <p:grpSpPr>
          <a:xfrm rot="0">
            <a:off x="10614757" y="2237928"/>
            <a:ext cx="2712864" cy="3937480"/>
            <a:chOff x="0" y="0"/>
            <a:chExt cx="3617151" cy="5249973"/>
          </a:xfrm>
        </p:grpSpPr>
        <p:sp>
          <p:nvSpPr>
            <p:cNvPr name="Freeform 53" id="53"/>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4" id="54"/>
            <p:cNvGrpSpPr/>
            <p:nvPr/>
          </p:nvGrpSpPr>
          <p:grpSpPr>
            <a:xfrm rot="0">
              <a:off x="141037" y="141037"/>
              <a:ext cx="3335077" cy="3335077"/>
              <a:chOff x="0" y="0"/>
              <a:chExt cx="812800" cy="812800"/>
            </a:xfrm>
          </p:grpSpPr>
          <p:sp>
            <p:nvSpPr>
              <p:cNvPr name="Freeform 55" id="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6" id="56"/>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EVAN</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ENNS</a:t>
              </a:r>
            </a:p>
          </p:txBody>
        </p:sp>
      </p:grpSp>
      <p:sp>
        <p:nvSpPr>
          <p:cNvPr name="TextBox 57" id="57"/>
          <p:cNvSpPr txBox="true"/>
          <p:nvPr/>
        </p:nvSpPr>
        <p:spPr>
          <a:xfrm rot="0">
            <a:off x="1398709"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FAIRPLAY &amp; LEADERSHIP AWARD (SR. MALE)</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5400000">
            <a:off x="13007016" y="954668"/>
            <a:ext cx="6311852" cy="4402517"/>
          </a:xfrm>
          <a:custGeom>
            <a:avLst/>
            <a:gdLst/>
            <a:ahLst/>
            <a:cxnLst/>
            <a:rect r="r" b="b" t="t" l="l"/>
            <a:pathLst>
              <a:path h="4402517" w="6311852">
                <a:moveTo>
                  <a:pt x="0" y="0"/>
                </a:moveTo>
                <a:lnTo>
                  <a:pt x="6311852" y="0"/>
                </a:lnTo>
                <a:lnTo>
                  <a:pt x="6311852" y="4402516"/>
                </a:lnTo>
                <a:lnTo>
                  <a:pt x="0" y="4402516"/>
                </a:lnTo>
                <a:lnTo>
                  <a:pt x="0" y="0"/>
                </a:lnTo>
                <a:close/>
              </a:path>
            </a:pathLst>
          </a:custGeom>
          <a:blipFill>
            <a:blip r:embed="rId4"/>
            <a:stretch>
              <a:fillRect l="0" t="0" r="0" b="0"/>
            </a:stretch>
          </a:blipFill>
        </p:spPr>
      </p:sp>
      <p:sp>
        <p:nvSpPr>
          <p:cNvPr name="Freeform 4" id="4"/>
          <p:cNvSpPr/>
          <p:nvPr/>
        </p:nvSpPr>
        <p:spPr>
          <a:xfrm flipH="true" flipV="true" rot="-5400000">
            <a:off x="-1832134"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4"/>
            <a:stretch>
              <a:fillRect l="0" t="0" r="0" b="0"/>
            </a:stretch>
          </a:blipFill>
        </p:spPr>
      </p:sp>
      <p:grpSp>
        <p:nvGrpSpPr>
          <p:cNvPr name="Group 5" id="5"/>
          <p:cNvGrpSpPr/>
          <p:nvPr/>
        </p:nvGrpSpPr>
        <p:grpSpPr>
          <a:xfrm rot="0">
            <a:off x="3834062" y="2779283"/>
            <a:ext cx="4895428" cy="6246948"/>
            <a:chOff x="0" y="0"/>
            <a:chExt cx="736486" cy="939813"/>
          </a:xfrm>
        </p:grpSpPr>
        <p:sp>
          <p:nvSpPr>
            <p:cNvPr name="Freeform 6" id="6"/>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7" id="7"/>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560096" y="2675490"/>
            <a:ext cx="5159770" cy="7534712"/>
            <a:chOff x="0" y="0"/>
            <a:chExt cx="6879693" cy="10046282"/>
          </a:xfrm>
        </p:grpSpPr>
        <p:sp>
          <p:nvSpPr>
            <p:cNvPr name="Freeform 9" id="9"/>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10" id="10"/>
            <p:cNvGrpSpPr/>
            <p:nvPr/>
          </p:nvGrpSpPr>
          <p:grpSpPr>
            <a:xfrm rot="0">
              <a:off x="152517" y="211719"/>
              <a:ext cx="6574660" cy="8162763"/>
              <a:chOff x="0" y="0"/>
              <a:chExt cx="7627211" cy="9469557"/>
            </a:xfrm>
          </p:grpSpPr>
          <p:sp>
            <p:nvSpPr>
              <p:cNvPr name="Freeform 11" id="11"/>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0" t="-340" r="0" b="-340"/>
                </a:stretch>
              </a:blipFill>
            </p:spPr>
          </p:sp>
        </p:grpSp>
        <p:sp>
          <p:nvSpPr>
            <p:cNvPr name="TextBox 12" id="12"/>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LIZ</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ALLAN</a:t>
              </a:r>
            </a:p>
          </p:txBody>
        </p:sp>
      </p:grpSp>
      <p:sp>
        <p:nvSpPr>
          <p:cNvPr name="Freeform 13" id="13"/>
          <p:cNvSpPr/>
          <p:nvPr/>
        </p:nvSpPr>
        <p:spPr>
          <a:xfrm flipH="true" flipV="false" rot="0">
            <a:off x="14703344" y="4191338"/>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7"/>
            <a:stretch>
              <a:fillRect l="0" t="0" r="0" b="0"/>
            </a:stretch>
          </a:blipFill>
        </p:spPr>
      </p:sp>
      <p:sp>
        <p:nvSpPr>
          <p:cNvPr name="Freeform 14" id="14"/>
          <p:cNvSpPr/>
          <p:nvPr/>
        </p:nvSpPr>
        <p:spPr>
          <a:xfrm flipH="false" flipV="false" rot="0">
            <a:off x="15408182" y="148087"/>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5" id="15"/>
          <p:cNvSpPr/>
          <p:nvPr/>
        </p:nvSpPr>
        <p:spPr>
          <a:xfrm flipH="false" flipV="false" rot="0">
            <a:off x="238349" y="-11522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sp>
        <p:nvSpPr>
          <p:cNvPr name="Freeform 16" id="16"/>
          <p:cNvSpPr/>
          <p:nvPr/>
        </p:nvSpPr>
        <p:spPr>
          <a:xfrm flipH="false" flipV="false" rot="0">
            <a:off x="16357080" y="835720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TextBox 17" id="17"/>
          <p:cNvSpPr txBox="true"/>
          <p:nvPr/>
        </p:nvSpPr>
        <p:spPr>
          <a:xfrm rot="0">
            <a:off x="5215867" y="266700"/>
            <a:ext cx="8239097" cy="1202038"/>
          </a:xfrm>
          <a:prstGeom prst="rect">
            <a:avLst/>
          </a:prstGeom>
        </p:spPr>
        <p:txBody>
          <a:bodyPr anchor="t" rtlCol="false" tIns="0" lIns="0" bIns="0" rIns="0">
            <a:spAutoFit/>
          </a:bodyPr>
          <a:lstStyle/>
          <a:p>
            <a:pPr algn="ctr">
              <a:lnSpc>
                <a:spcPts val="8574"/>
              </a:lnSpc>
            </a:pPr>
            <a:r>
              <a:rPr lang="en-US" b="true" sz="9970">
                <a:solidFill>
                  <a:srgbClr val="FFFFFF"/>
                </a:solidFill>
                <a:latin typeface="Glacial Indifference Bold"/>
                <a:ea typeface="Glacial Indifference Bold"/>
                <a:cs typeface="Glacial Indifference Bold"/>
                <a:sym typeface="Glacial Indifference Bold"/>
              </a:rPr>
              <a:t>SENIOR</a:t>
            </a:r>
          </a:p>
        </p:txBody>
      </p:sp>
      <p:sp>
        <p:nvSpPr>
          <p:cNvPr name="TextBox 18" id="18"/>
          <p:cNvSpPr txBox="true"/>
          <p:nvPr/>
        </p:nvSpPr>
        <p:spPr>
          <a:xfrm rot="0">
            <a:off x="2469790" y="1463997"/>
            <a:ext cx="13826501" cy="1155409"/>
          </a:xfrm>
          <a:prstGeom prst="rect">
            <a:avLst/>
          </a:prstGeom>
        </p:spPr>
        <p:txBody>
          <a:bodyPr anchor="t" rtlCol="false" tIns="0" lIns="0" bIns="0" rIns="0">
            <a:spAutoFit/>
          </a:bodyPr>
          <a:lstStyle/>
          <a:p>
            <a:pPr algn="ctr">
              <a:lnSpc>
                <a:spcPts val="8214"/>
              </a:lnSpc>
            </a:pPr>
            <a:r>
              <a:rPr lang="en-US" b="true" sz="9552">
                <a:solidFill>
                  <a:srgbClr val="F6D67D"/>
                </a:solidFill>
                <a:latin typeface="Glacial Indifference Bold"/>
                <a:ea typeface="Glacial Indifference Bold"/>
                <a:cs typeface="Glacial Indifference Bold"/>
                <a:sym typeface="Glacial Indifference Bold"/>
              </a:rPr>
              <a:t>FAIRPLAY &amp; LEADERSHIP</a:t>
            </a:r>
          </a:p>
        </p:txBody>
      </p:sp>
      <p:grpSp>
        <p:nvGrpSpPr>
          <p:cNvPr name="Group 19" id="19"/>
          <p:cNvGrpSpPr/>
          <p:nvPr/>
        </p:nvGrpSpPr>
        <p:grpSpPr>
          <a:xfrm rot="0">
            <a:off x="9809095" y="2779283"/>
            <a:ext cx="4895428" cy="6246948"/>
            <a:chOff x="0" y="0"/>
            <a:chExt cx="736486" cy="939813"/>
          </a:xfrm>
        </p:grpSpPr>
        <p:sp>
          <p:nvSpPr>
            <p:cNvPr name="Freeform 20" id="20"/>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21" id="21"/>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9676924" y="2656440"/>
            <a:ext cx="5159770" cy="7534712"/>
            <a:chOff x="0" y="0"/>
            <a:chExt cx="6879693" cy="10046282"/>
          </a:xfrm>
        </p:grpSpPr>
        <p:sp>
          <p:nvSpPr>
            <p:cNvPr name="Freeform 23" id="23"/>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24" id="24"/>
            <p:cNvGrpSpPr/>
            <p:nvPr/>
          </p:nvGrpSpPr>
          <p:grpSpPr>
            <a:xfrm rot="0">
              <a:off x="152517" y="211719"/>
              <a:ext cx="6574660" cy="8162763"/>
              <a:chOff x="0" y="0"/>
              <a:chExt cx="7627211" cy="9469557"/>
            </a:xfrm>
          </p:grpSpPr>
          <p:sp>
            <p:nvSpPr>
              <p:cNvPr name="Freeform 25" id="25"/>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sp>
          <p:nvSpPr>
            <p:cNvPr name="TextBox 26" id="26"/>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ADAM</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RIBIC</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TextBox 8" id="8"/>
          <p:cNvSpPr txBox="true"/>
          <p:nvPr/>
        </p:nvSpPr>
        <p:spPr>
          <a:xfrm rot="0">
            <a:off x="942296" y="2885612"/>
            <a:ext cx="16101566" cy="1544312"/>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ATHLETE OF THE YEAR</a:t>
            </a:r>
          </a:p>
        </p:txBody>
      </p:sp>
      <p:sp>
        <p:nvSpPr>
          <p:cNvPr name="Freeform 9" id="9"/>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10" id="10"/>
          <p:cNvSpPr/>
          <p:nvPr/>
        </p:nvSpPr>
        <p:spPr>
          <a:xfrm flipH="false" flipV="false" rot="0">
            <a:off x="11241962" y="79471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7"/>
            <a:stretch>
              <a:fillRect l="0" t="0" r="0" b="0"/>
            </a:stretch>
          </a:blipFill>
        </p:spPr>
      </p:sp>
      <p:sp>
        <p:nvSpPr>
          <p:cNvPr name="Freeform 11" id="11"/>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2" id="12"/>
          <p:cNvSpPr txBox="true"/>
          <p:nvPr/>
        </p:nvSpPr>
        <p:spPr>
          <a:xfrm rot="0">
            <a:off x="2468924" y="4254003"/>
            <a:ext cx="13627756" cy="4403183"/>
          </a:xfrm>
          <a:prstGeom prst="rect">
            <a:avLst/>
          </a:prstGeom>
        </p:spPr>
        <p:txBody>
          <a:bodyPr anchor="t" rtlCol="false" tIns="0" lIns="0" bIns="0" rIns="0">
            <a:spAutoFit/>
          </a:bodyPr>
          <a:lstStyle/>
          <a:p>
            <a:pPr algn="ctr">
              <a:lnSpc>
                <a:spcPts val="3478"/>
              </a:lnSpc>
            </a:pPr>
            <a:r>
              <a:rPr lang="en-US" sz="3478">
                <a:solidFill>
                  <a:srgbClr val="F6D67D"/>
                </a:solidFill>
                <a:latin typeface="Be Vietnam"/>
                <a:ea typeface="Be Vietnam"/>
                <a:cs typeface="Be Vietnam"/>
                <a:sym typeface="Be Vietnam"/>
              </a:rPr>
              <a:t>This award is presented to the most outstanding student-athlete who has demonstrated exceptional skill, dedication, and sportsmanship throughout the season. This athlete has consistently excelled in competition, shown unwavering commitment to their team, and embodied the core values of Spectrum Thunder Athletics all while being a student in good standing. Through hard work, perseverance, and leadership, the recipient has set a standard of excellence, inspiring teammates and leaving a lasting impact on the athletic program.</a:t>
            </a:r>
          </a:p>
          <a:p>
            <a:pPr algn="ctr">
              <a:lnSpc>
                <a:spcPts val="3478"/>
              </a:lnSpc>
            </a:pP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TextBox 8" id="8"/>
          <p:cNvSpPr txBox="true"/>
          <p:nvPr/>
        </p:nvSpPr>
        <p:spPr>
          <a:xfrm rot="0">
            <a:off x="942296" y="2885612"/>
            <a:ext cx="16101566" cy="1544312"/>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ATHLETE OF THE YEAR</a:t>
            </a:r>
          </a:p>
        </p:txBody>
      </p:sp>
      <p:sp>
        <p:nvSpPr>
          <p:cNvPr name="Freeform 9" id="9"/>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10" id="10"/>
          <p:cNvSpPr/>
          <p:nvPr/>
        </p:nvSpPr>
        <p:spPr>
          <a:xfrm flipH="false" flipV="false" rot="0">
            <a:off x="11241962" y="79471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7"/>
            <a:stretch>
              <a:fillRect l="0" t="0" r="0" b="0"/>
            </a:stretch>
          </a:blipFill>
        </p:spPr>
      </p:sp>
      <p:sp>
        <p:nvSpPr>
          <p:cNvPr name="Freeform 11" id="11"/>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2" id="12"/>
          <p:cNvSpPr txBox="true"/>
          <p:nvPr/>
        </p:nvSpPr>
        <p:spPr>
          <a:xfrm rot="0">
            <a:off x="3106493" y="4539389"/>
            <a:ext cx="12039923" cy="1785857"/>
          </a:xfrm>
          <a:prstGeom prst="rect">
            <a:avLst/>
          </a:prstGeom>
        </p:spPr>
        <p:txBody>
          <a:bodyPr anchor="t" rtlCol="false" tIns="0" lIns="0" bIns="0" rIns="0">
            <a:spAutoFit/>
          </a:bodyPr>
          <a:lstStyle/>
          <a:p>
            <a:pPr algn="ctr">
              <a:lnSpc>
                <a:spcPts val="6732"/>
              </a:lnSpc>
            </a:pPr>
            <a:r>
              <a:rPr lang="en-US" b="true" sz="7829">
                <a:solidFill>
                  <a:srgbClr val="F6D67D"/>
                </a:solidFill>
                <a:latin typeface="Glacial Indifference Bold"/>
                <a:ea typeface="Glacial Indifference Bold"/>
                <a:cs typeface="Glacial Indifference Bold"/>
                <a:sym typeface="Glacial Indifference Bold"/>
              </a:rPr>
              <a:t>JUNIOR FEMALE &amp; MALE NOMINATIONS</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34378" y="2266503"/>
            <a:ext cx="2647950" cy="264795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2550" y="2271887"/>
            <a:ext cx="2647950" cy="264795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378137" y="2279997"/>
            <a:ext cx="2647950" cy="2647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0576" y="2271887"/>
            <a:ext cx="2647950" cy="264795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6226288" y="6293317"/>
            <a:ext cx="2647950" cy="26479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306340" y="6294820"/>
            <a:ext cx="2647950" cy="264795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2482978" y="6294820"/>
            <a:ext cx="2647950" cy="26479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4" id="24"/>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5" id="25"/>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6" id="26"/>
          <p:cNvGrpSpPr/>
          <p:nvPr/>
        </p:nvGrpSpPr>
        <p:grpSpPr>
          <a:xfrm rot="0">
            <a:off x="3101922" y="2239431"/>
            <a:ext cx="2712864" cy="3935977"/>
            <a:chOff x="0" y="0"/>
            <a:chExt cx="3617151" cy="5247969"/>
          </a:xfrm>
        </p:grpSpPr>
        <p:sp>
          <p:nvSpPr>
            <p:cNvPr name="Freeform 27" id="27"/>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28" id="28"/>
            <p:cNvGrpSpPr/>
            <p:nvPr/>
          </p:nvGrpSpPr>
          <p:grpSpPr>
            <a:xfrm rot="0">
              <a:off x="141037" y="141037"/>
              <a:ext cx="3335077" cy="333507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30" id="30"/>
            <p:cNvSpPr txBox="true"/>
            <p:nvPr/>
          </p:nvSpPr>
          <p:spPr>
            <a:xfrm rot="0">
              <a:off x="72434" y="3921238"/>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AUBRIE</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HARPER</a:t>
              </a:r>
            </a:p>
          </p:txBody>
        </p:sp>
      </p:grpSp>
      <p:grpSp>
        <p:nvGrpSpPr>
          <p:cNvPr name="Group 31" id="31"/>
          <p:cNvGrpSpPr/>
          <p:nvPr/>
        </p:nvGrpSpPr>
        <p:grpSpPr>
          <a:xfrm rot="0">
            <a:off x="6117636" y="2266503"/>
            <a:ext cx="2712864" cy="3908905"/>
            <a:chOff x="0" y="0"/>
            <a:chExt cx="3617151" cy="5211873"/>
          </a:xfrm>
        </p:grpSpPr>
        <p:sp>
          <p:nvSpPr>
            <p:cNvPr name="Freeform 32" id="32"/>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3" id="33"/>
            <p:cNvGrpSpPr/>
            <p:nvPr/>
          </p:nvGrpSpPr>
          <p:grpSpPr>
            <a:xfrm rot="0">
              <a:off x="141037" y="141037"/>
              <a:ext cx="3335077" cy="3335077"/>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48" r="0" b="-12548"/>
                </a:stretch>
              </a:blipFill>
            </p:spPr>
          </p:sp>
        </p:grpSp>
        <p:sp>
          <p:nvSpPr>
            <p:cNvPr name="TextBox 35" id="35"/>
            <p:cNvSpPr txBox="true"/>
            <p:nvPr/>
          </p:nvSpPr>
          <p:spPr>
            <a:xfrm rot="0">
              <a:off x="144868" y="38851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LINNAEA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FRANKE</a:t>
              </a:r>
            </a:p>
          </p:txBody>
        </p:sp>
      </p:grpSp>
      <p:grpSp>
        <p:nvGrpSpPr>
          <p:cNvPr name="Group 36" id="36"/>
          <p:cNvGrpSpPr/>
          <p:nvPr/>
        </p:nvGrpSpPr>
        <p:grpSpPr>
          <a:xfrm rot="0">
            <a:off x="9345681" y="2237928"/>
            <a:ext cx="2712864" cy="3937480"/>
            <a:chOff x="0" y="0"/>
            <a:chExt cx="3617151" cy="5249973"/>
          </a:xfrm>
        </p:grpSpPr>
        <p:sp>
          <p:nvSpPr>
            <p:cNvPr name="Freeform 37" id="37"/>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8" id="38"/>
            <p:cNvGrpSpPr/>
            <p:nvPr/>
          </p:nvGrpSpPr>
          <p:grpSpPr>
            <a:xfrm rot="0">
              <a:off x="141037" y="141037"/>
              <a:ext cx="3335077" cy="3335077"/>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40" id="40"/>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KALLI SIMPSON</a:t>
              </a:r>
            </a:p>
          </p:txBody>
        </p:sp>
      </p:grpSp>
      <p:sp>
        <p:nvSpPr>
          <p:cNvPr name="Freeform 41" id="41"/>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42" id="42"/>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3" id="43"/>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4" id="44"/>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5" id="45"/>
          <p:cNvGrpSpPr/>
          <p:nvPr/>
        </p:nvGrpSpPr>
        <p:grpSpPr>
          <a:xfrm rot="0">
            <a:off x="5977433" y="6262363"/>
            <a:ext cx="3101922" cy="3935977"/>
            <a:chOff x="0" y="0"/>
            <a:chExt cx="4135896" cy="5247969"/>
          </a:xfrm>
        </p:grpSpPr>
        <p:sp>
          <p:nvSpPr>
            <p:cNvPr name="Freeform 46" id="46"/>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7" id="47"/>
            <p:cNvGrpSpPr/>
            <p:nvPr/>
          </p:nvGrpSpPr>
          <p:grpSpPr>
            <a:xfrm rot="0">
              <a:off x="442918" y="141037"/>
              <a:ext cx="3335077" cy="3335077"/>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48" r="0" b="-12548"/>
                </a:stretch>
              </a:blipFill>
            </p:spPr>
          </p:sp>
        </p:grpSp>
        <p:sp>
          <p:nvSpPr>
            <p:cNvPr name="TextBox 49" id="49"/>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CHELSEA HINRICHSEN</a:t>
              </a:r>
            </a:p>
          </p:txBody>
        </p:sp>
      </p:grpSp>
      <p:grpSp>
        <p:nvGrpSpPr>
          <p:cNvPr name="Group 50" id="50"/>
          <p:cNvGrpSpPr/>
          <p:nvPr/>
        </p:nvGrpSpPr>
        <p:grpSpPr>
          <a:xfrm rot="0">
            <a:off x="9269613" y="6260860"/>
            <a:ext cx="2712864" cy="3937480"/>
            <a:chOff x="0" y="0"/>
            <a:chExt cx="3617151" cy="5249973"/>
          </a:xfrm>
        </p:grpSpPr>
        <p:sp>
          <p:nvSpPr>
            <p:cNvPr name="Freeform 51" id="5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2" id="52"/>
            <p:cNvGrpSpPr/>
            <p:nvPr/>
          </p:nvGrpSpPr>
          <p:grpSpPr>
            <a:xfrm rot="0">
              <a:off x="141037" y="141037"/>
              <a:ext cx="3335077" cy="3335077"/>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4" id="5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AMIRA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DAVIES</a:t>
              </a:r>
            </a:p>
          </p:txBody>
        </p:sp>
      </p:grpSp>
      <p:grpSp>
        <p:nvGrpSpPr>
          <p:cNvPr name="Group 55" id="55"/>
          <p:cNvGrpSpPr/>
          <p:nvPr/>
        </p:nvGrpSpPr>
        <p:grpSpPr>
          <a:xfrm rot="0">
            <a:off x="12447602" y="6260860"/>
            <a:ext cx="2712864" cy="3937480"/>
            <a:chOff x="0" y="0"/>
            <a:chExt cx="3617151" cy="5249973"/>
          </a:xfrm>
        </p:grpSpPr>
        <p:sp>
          <p:nvSpPr>
            <p:cNvPr name="Freeform 56" id="56"/>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7" id="57"/>
            <p:cNvGrpSpPr/>
            <p:nvPr/>
          </p:nvGrpSpPr>
          <p:grpSpPr>
            <a:xfrm rot="0">
              <a:off x="141037" y="141037"/>
              <a:ext cx="3335077" cy="3335077"/>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9" id="59"/>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GRACIE WEGWITZ</a:t>
              </a:r>
            </a:p>
          </p:txBody>
        </p:sp>
      </p:grpSp>
      <p:grpSp>
        <p:nvGrpSpPr>
          <p:cNvPr name="Group 60" id="60"/>
          <p:cNvGrpSpPr/>
          <p:nvPr/>
        </p:nvGrpSpPr>
        <p:grpSpPr>
          <a:xfrm rot="0">
            <a:off x="12468119" y="2237928"/>
            <a:ext cx="2712864" cy="3937480"/>
            <a:chOff x="0" y="0"/>
            <a:chExt cx="3617151" cy="5249973"/>
          </a:xfrm>
        </p:grpSpPr>
        <p:sp>
          <p:nvSpPr>
            <p:cNvPr name="Freeform 61" id="6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2" id="62"/>
            <p:cNvGrpSpPr/>
            <p:nvPr/>
          </p:nvGrpSpPr>
          <p:grpSpPr>
            <a:xfrm rot="0">
              <a:off x="141037" y="141037"/>
              <a:ext cx="3335077" cy="3335077"/>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4" id="6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KAYLA FELT</a:t>
              </a:r>
            </a:p>
          </p:txBody>
        </p:sp>
      </p:grpSp>
      <p:sp>
        <p:nvSpPr>
          <p:cNvPr name="TextBox 65" id="65"/>
          <p:cNvSpPr txBox="true"/>
          <p:nvPr/>
        </p:nvSpPr>
        <p:spPr>
          <a:xfrm rot="0">
            <a:off x="1000125"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TOP JR. FEMALE ATHLETE OF THE YEAR</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65686" y="2285553"/>
            <a:ext cx="2599044" cy="259904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203843" y="2294837"/>
            <a:ext cx="2599044" cy="2599044"/>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402590" y="2296340"/>
            <a:ext cx="2599044" cy="259904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4512" y="2296340"/>
            <a:ext cx="2599044" cy="259904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3156247" y="6327808"/>
            <a:ext cx="2599044" cy="2599044"/>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6260753" y="6337333"/>
            <a:ext cx="2599044" cy="2599044"/>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9326522" y="6337333"/>
            <a:ext cx="2599044" cy="2599044"/>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12504512" y="6327808"/>
            <a:ext cx="2599044" cy="2599044"/>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5" id="2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6" id="26"/>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7" id="27"/>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8" id="28"/>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9" id="29"/>
          <p:cNvGrpSpPr/>
          <p:nvPr/>
        </p:nvGrpSpPr>
        <p:grpSpPr>
          <a:xfrm rot="0">
            <a:off x="3101922" y="2239431"/>
            <a:ext cx="2712864" cy="3935977"/>
            <a:chOff x="0" y="0"/>
            <a:chExt cx="3617151" cy="5247969"/>
          </a:xfrm>
        </p:grpSpPr>
        <p:sp>
          <p:nvSpPr>
            <p:cNvPr name="Freeform 30" id="30"/>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1" id="31"/>
            <p:cNvGrpSpPr/>
            <p:nvPr/>
          </p:nvGrpSpPr>
          <p:grpSpPr>
            <a:xfrm rot="0">
              <a:off x="141037" y="141037"/>
              <a:ext cx="3335077" cy="3335077"/>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33" id="33"/>
            <p:cNvSpPr txBox="true"/>
            <p:nvPr/>
          </p:nvSpPr>
          <p:spPr>
            <a:xfrm rot="0">
              <a:off x="72434" y="3921238"/>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BLAKE</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ALBISO</a:t>
              </a:r>
            </a:p>
          </p:txBody>
        </p:sp>
      </p:grpSp>
      <p:grpSp>
        <p:nvGrpSpPr>
          <p:cNvPr name="Group 34" id="34"/>
          <p:cNvGrpSpPr/>
          <p:nvPr/>
        </p:nvGrpSpPr>
        <p:grpSpPr>
          <a:xfrm rot="0">
            <a:off x="6167691" y="2237928"/>
            <a:ext cx="2712864" cy="3937480"/>
            <a:chOff x="0" y="0"/>
            <a:chExt cx="3617151" cy="5249973"/>
          </a:xfrm>
        </p:grpSpPr>
        <p:sp>
          <p:nvSpPr>
            <p:cNvPr name="Freeform 35" id="35"/>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6" id="36"/>
            <p:cNvGrpSpPr/>
            <p:nvPr/>
          </p:nvGrpSpPr>
          <p:grpSpPr>
            <a:xfrm rot="0">
              <a:off x="141037" y="141037"/>
              <a:ext cx="3335077" cy="3335077"/>
              <a:chOff x="0" y="0"/>
              <a:chExt cx="812800" cy="812800"/>
            </a:xfrm>
          </p:grpSpPr>
          <p:sp>
            <p:nvSpPr>
              <p:cNvPr name="Freeform 37" id="3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8" id="38"/>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JACK RAMSAY</a:t>
              </a:r>
            </a:p>
          </p:txBody>
        </p:sp>
      </p:grpSp>
      <p:grpSp>
        <p:nvGrpSpPr>
          <p:cNvPr name="Group 39" id="39"/>
          <p:cNvGrpSpPr/>
          <p:nvPr/>
        </p:nvGrpSpPr>
        <p:grpSpPr>
          <a:xfrm rot="0">
            <a:off x="9345681" y="2237928"/>
            <a:ext cx="2712864" cy="3937480"/>
            <a:chOff x="0" y="0"/>
            <a:chExt cx="3617151" cy="5249973"/>
          </a:xfrm>
        </p:grpSpPr>
        <p:sp>
          <p:nvSpPr>
            <p:cNvPr name="Freeform 40" id="40"/>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1" id="41"/>
            <p:cNvGrpSpPr/>
            <p:nvPr/>
          </p:nvGrpSpPr>
          <p:grpSpPr>
            <a:xfrm rot="0">
              <a:off x="141037" y="141037"/>
              <a:ext cx="3335077" cy="3335077"/>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43" id="43"/>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SETH BURGOS</a:t>
              </a:r>
            </a:p>
          </p:txBody>
        </p:sp>
      </p:grpSp>
      <p:sp>
        <p:nvSpPr>
          <p:cNvPr name="Freeform 44" id="44"/>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45" id="45"/>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6" id="46"/>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7" id="47"/>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8" id="48"/>
          <p:cNvGrpSpPr/>
          <p:nvPr/>
        </p:nvGrpSpPr>
        <p:grpSpPr>
          <a:xfrm rot="0">
            <a:off x="5977433" y="6262363"/>
            <a:ext cx="3101922" cy="3935977"/>
            <a:chOff x="0" y="0"/>
            <a:chExt cx="4135896" cy="5247969"/>
          </a:xfrm>
        </p:grpSpPr>
        <p:sp>
          <p:nvSpPr>
            <p:cNvPr name="Freeform 49" id="49"/>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0" id="50"/>
            <p:cNvGrpSpPr/>
            <p:nvPr/>
          </p:nvGrpSpPr>
          <p:grpSpPr>
            <a:xfrm rot="0">
              <a:off x="442918" y="141037"/>
              <a:ext cx="3335077" cy="3335077"/>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52" id="52"/>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SAWYER</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CHALUPNIK</a:t>
              </a:r>
            </a:p>
          </p:txBody>
        </p:sp>
      </p:grpSp>
      <p:grpSp>
        <p:nvGrpSpPr>
          <p:cNvPr name="Group 53" id="53"/>
          <p:cNvGrpSpPr/>
          <p:nvPr/>
        </p:nvGrpSpPr>
        <p:grpSpPr>
          <a:xfrm rot="0">
            <a:off x="9269613" y="6260860"/>
            <a:ext cx="2712864" cy="3937480"/>
            <a:chOff x="0" y="0"/>
            <a:chExt cx="3617151" cy="5249973"/>
          </a:xfrm>
        </p:grpSpPr>
        <p:sp>
          <p:nvSpPr>
            <p:cNvPr name="Freeform 54" id="5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5" id="55"/>
            <p:cNvGrpSpPr/>
            <p:nvPr/>
          </p:nvGrpSpPr>
          <p:grpSpPr>
            <a:xfrm rot="0">
              <a:off x="141037" y="141037"/>
              <a:ext cx="3335077" cy="3335077"/>
              <a:chOff x="0" y="0"/>
              <a:chExt cx="812800" cy="812800"/>
            </a:xfrm>
          </p:grpSpPr>
          <p:sp>
            <p:nvSpPr>
              <p:cNvPr name="Freeform 56" id="5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642" r="0" b="-12642"/>
                </a:stretch>
              </a:blipFill>
            </p:spPr>
          </p:sp>
        </p:grpSp>
        <p:sp>
          <p:nvSpPr>
            <p:cNvPr name="TextBox 57" id="57"/>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LEVI </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SEEL</a:t>
              </a:r>
            </a:p>
          </p:txBody>
        </p:sp>
      </p:grpSp>
      <p:grpSp>
        <p:nvGrpSpPr>
          <p:cNvPr name="Group 58" id="58"/>
          <p:cNvGrpSpPr/>
          <p:nvPr/>
        </p:nvGrpSpPr>
        <p:grpSpPr>
          <a:xfrm rot="0">
            <a:off x="12447602" y="6260860"/>
            <a:ext cx="2712864" cy="3937480"/>
            <a:chOff x="0" y="0"/>
            <a:chExt cx="3617151" cy="5249973"/>
          </a:xfrm>
        </p:grpSpPr>
        <p:sp>
          <p:nvSpPr>
            <p:cNvPr name="Freeform 59" id="59"/>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0" id="60"/>
            <p:cNvGrpSpPr/>
            <p:nvPr/>
          </p:nvGrpSpPr>
          <p:grpSpPr>
            <a:xfrm rot="0">
              <a:off x="141037" y="141037"/>
              <a:ext cx="3335077" cy="3335077"/>
              <a:chOff x="0" y="0"/>
              <a:chExt cx="812800" cy="812800"/>
            </a:xfrm>
          </p:grpSpPr>
          <p:sp>
            <p:nvSpPr>
              <p:cNvPr name="Freeform 61" id="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62" id="62"/>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LUCAS</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LAM</a:t>
              </a:r>
            </a:p>
          </p:txBody>
        </p:sp>
      </p:grpSp>
      <p:grpSp>
        <p:nvGrpSpPr>
          <p:cNvPr name="Group 63" id="63"/>
          <p:cNvGrpSpPr/>
          <p:nvPr/>
        </p:nvGrpSpPr>
        <p:grpSpPr>
          <a:xfrm rot="0">
            <a:off x="12468119" y="2237928"/>
            <a:ext cx="2712864" cy="3937480"/>
            <a:chOff x="0" y="0"/>
            <a:chExt cx="3617151" cy="5249973"/>
          </a:xfrm>
        </p:grpSpPr>
        <p:sp>
          <p:nvSpPr>
            <p:cNvPr name="Freeform 64" id="64"/>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5" id="65"/>
            <p:cNvGrpSpPr/>
            <p:nvPr/>
          </p:nvGrpSpPr>
          <p:grpSpPr>
            <a:xfrm rot="0">
              <a:off x="141037" y="141037"/>
              <a:ext cx="3335077" cy="3335077"/>
              <a:chOff x="0" y="0"/>
              <a:chExt cx="812800" cy="812800"/>
            </a:xfrm>
          </p:grpSpPr>
          <p:sp>
            <p:nvSpPr>
              <p:cNvPr name="Freeform 66" id="6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7" id="67"/>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AGUSTIN FALCO</a:t>
              </a:r>
            </a:p>
          </p:txBody>
        </p:sp>
      </p:grpSp>
      <p:grpSp>
        <p:nvGrpSpPr>
          <p:cNvPr name="Group 68" id="68"/>
          <p:cNvGrpSpPr/>
          <p:nvPr/>
        </p:nvGrpSpPr>
        <p:grpSpPr>
          <a:xfrm rot="0">
            <a:off x="3101922" y="6262363"/>
            <a:ext cx="2712864" cy="3937480"/>
            <a:chOff x="0" y="0"/>
            <a:chExt cx="3617151" cy="5249973"/>
          </a:xfrm>
        </p:grpSpPr>
        <p:sp>
          <p:nvSpPr>
            <p:cNvPr name="Freeform 69" id="69"/>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70" id="70"/>
            <p:cNvGrpSpPr/>
            <p:nvPr/>
          </p:nvGrpSpPr>
          <p:grpSpPr>
            <a:xfrm rot="0">
              <a:off x="141037" y="141037"/>
              <a:ext cx="3335077" cy="3335077"/>
              <a:chOff x="0" y="0"/>
              <a:chExt cx="812800" cy="812800"/>
            </a:xfrm>
          </p:grpSpPr>
          <p:sp>
            <p:nvSpPr>
              <p:cNvPr name="Freeform 71" id="7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0" t="-12500" r="0" b="-12500"/>
                </a:stretch>
              </a:blipFill>
            </p:spPr>
          </p:sp>
        </p:grpSp>
        <p:sp>
          <p:nvSpPr>
            <p:cNvPr name="TextBox 72" id="72"/>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BENJI</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WEGWITZ</a:t>
              </a:r>
            </a:p>
          </p:txBody>
        </p:sp>
      </p:grpSp>
      <p:sp>
        <p:nvSpPr>
          <p:cNvPr name="TextBox 73" id="73"/>
          <p:cNvSpPr txBox="true"/>
          <p:nvPr/>
        </p:nvSpPr>
        <p:spPr>
          <a:xfrm rot="0">
            <a:off x="1000125"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TOP JR. MALE ATHLETE OF THE YEAR</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5400000">
            <a:off x="13007016" y="954668"/>
            <a:ext cx="6311852" cy="4402517"/>
          </a:xfrm>
          <a:custGeom>
            <a:avLst/>
            <a:gdLst/>
            <a:ahLst/>
            <a:cxnLst/>
            <a:rect r="r" b="b" t="t" l="l"/>
            <a:pathLst>
              <a:path h="4402517" w="6311852">
                <a:moveTo>
                  <a:pt x="0" y="0"/>
                </a:moveTo>
                <a:lnTo>
                  <a:pt x="6311852" y="0"/>
                </a:lnTo>
                <a:lnTo>
                  <a:pt x="6311852" y="4402516"/>
                </a:lnTo>
                <a:lnTo>
                  <a:pt x="0" y="4402516"/>
                </a:lnTo>
                <a:lnTo>
                  <a:pt x="0" y="0"/>
                </a:lnTo>
                <a:close/>
              </a:path>
            </a:pathLst>
          </a:custGeom>
          <a:blipFill>
            <a:blip r:embed="rId4"/>
            <a:stretch>
              <a:fillRect l="0" t="0" r="0" b="0"/>
            </a:stretch>
          </a:blipFill>
        </p:spPr>
      </p:sp>
      <p:sp>
        <p:nvSpPr>
          <p:cNvPr name="Freeform 4" id="4"/>
          <p:cNvSpPr/>
          <p:nvPr/>
        </p:nvSpPr>
        <p:spPr>
          <a:xfrm flipH="true" flipV="true" rot="-5400000">
            <a:off x="-1832134"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4"/>
            <a:stretch>
              <a:fillRect l="0" t="0" r="0" b="0"/>
            </a:stretch>
          </a:blipFill>
        </p:spPr>
      </p:sp>
      <p:grpSp>
        <p:nvGrpSpPr>
          <p:cNvPr name="Group 5" id="5"/>
          <p:cNvGrpSpPr/>
          <p:nvPr/>
        </p:nvGrpSpPr>
        <p:grpSpPr>
          <a:xfrm rot="0">
            <a:off x="3834062" y="2779283"/>
            <a:ext cx="4895428" cy="6246948"/>
            <a:chOff x="0" y="0"/>
            <a:chExt cx="736486" cy="939813"/>
          </a:xfrm>
        </p:grpSpPr>
        <p:sp>
          <p:nvSpPr>
            <p:cNvPr name="Freeform 6" id="6"/>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7" id="7"/>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3560096" y="2675490"/>
            <a:ext cx="5159770" cy="7534712"/>
            <a:chOff x="0" y="0"/>
            <a:chExt cx="6879693" cy="10046282"/>
          </a:xfrm>
        </p:grpSpPr>
        <p:sp>
          <p:nvSpPr>
            <p:cNvPr name="Freeform 9" id="9"/>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10" id="10"/>
            <p:cNvGrpSpPr/>
            <p:nvPr/>
          </p:nvGrpSpPr>
          <p:grpSpPr>
            <a:xfrm rot="0">
              <a:off x="152517" y="211719"/>
              <a:ext cx="6574660" cy="8162763"/>
              <a:chOff x="0" y="0"/>
              <a:chExt cx="7627211" cy="9469557"/>
            </a:xfrm>
          </p:grpSpPr>
          <p:sp>
            <p:nvSpPr>
              <p:cNvPr name="Freeform 11" id="11"/>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0" t="-340" r="0" b="-340"/>
                </a:stretch>
              </a:blipFill>
            </p:spPr>
          </p:sp>
        </p:grpSp>
        <p:sp>
          <p:nvSpPr>
            <p:cNvPr name="TextBox 12" id="12"/>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KALLI</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SIMPSON</a:t>
              </a:r>
            </a:p>
          </p:txBody>
        </p:sp>
      </p:grpSp>
      <p:sp>
        <p:nvSpPr>
          <p:cNvPr name="Freeform 13" id="13"/>
          <p:cNvSpPr/>
          <p:nvPr/>
        </p:nvSpPr>
        <p:spPr>
          <a:xfrm flipH="true" flipV="false" rot="0">
            <a:off x="14703344" y="4191338"/>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7"/>
            <a:stretch>
              <a:fillRect l="0" t="0" r="0" b="0"/>
            </a:stretch>
          </a:blipFill>
        </p:spPr>
      </p:sp>
      <p:sp>
        <p:nvSpPr>
          <p:cNvPr name="Freeform 14" id="14"/>
          <p:cNvSpPr/>
          <p:nvPr/>
        </p:nvSpPr>
        <p:spPr>
          <a:xfrm flipH="false" flipV="false" rot="0">
            <a:off x="15664607" y="172010"/>
            <a:ext cx="2879818" cy="4607708"/>
          </a:xfrm>
          <a:custGeom>
            <a:avLst/>
            <a:gdLst/>
            <a:ahLst/>
            <a:cxnLst/>
            <a:rect r="r" b="b" t="t" l="l"/>
            <a:pathLst>
              <a:path h="4607708" w="2879818">
                <a:moveTo>
                  <a:pt x="0" y="0"/>
                </a:moveTo>
                <a:lnTo>
                  <a:pt x="2879817" y="0"/>
                </a:lnTo>
                <a:lnTo>
                  <a:pt x="2879817" y="4607709"/>
                </a:lnTo>
                <a:lnTo>
                  <a:pt x="0" y="4607709"/>
                </a:lnTo>
                <a:lnTo>
                  <a:pt x="0" y="0"/>
                </a:lnTo>
                <a:close/>
              </a:path>
            </a:pathLst>
          </a:custGeom>
          <a:blipFill>
            <a:blip r:embed="rId8"/>
            <a:stretch>
              <a:fillRect l="0" t="0" r="0" b="0"/>
            </a:stretch>
          </a:blipFill>
        </p:spPr>
      </p:sp>
      <p:sp>
        <p:nvSpPr>
          <p:cNvPr name="Freeform 15" id="15"/>
          <p:cNvSpPr/>
          <p:nvPr/>
        </p:nvSpPr>
        <p:spPr>
          <a:xfrm flipH="false" flipV="false" rot="0">
            <a:off x="238349" y="-11522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sp>
        <p:nvSpPr>
          <p:cNvPr name="Freeform 16" id="16"/>
          <p:cNvSpPr/>
          <p:nvPr/>
        </p:nvSpPr>
        <p:spPr>
          <a:xfrm flipH="false" flipV="false" rot="0">
            <a:off x="16357080" y="835720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TextBox 17" id="17"/>
          <p:cNvSpPr txBox="true"/>
          <p:nvPr/>
        </p:nvSpPr>
        <p:spPr>
          <a:xfrm rot="0">
            <a:off x="5396842" y="266700"/>
            <a:ext cx="8239097" cy="1202038"/>
          </a:xfrm>
          <a:prstGeom prst="rect">
            <a:avLst/>
          </a:prstGeom>
        </p:spPr>
        <p:txBody>
          <a:bodyPr anchor="t" rtlCol="false" tIns="0" lIns="0" bIns="0" rIns="0">
            <a:spAutoFit/>
          </a:bodyPr>
          <a:lstStyle/>
          <a:p>
            <a:pPr algn="ctr">
              <a:lnSpc>
                <a:spcPts val="8574"/>
              </a:lnSpc>
            </a:pPr>
            <a:r>
              <a:rPr lang="en-US" b="true" sz="9970">
                <a:solidFill>
                  <a:srgbClr val="FFFFFF"/>
                </a:solidFill>
                <a:latin typeface="Glacial Indifference Bold"/>
                <a:ea typeface="Glacial Indifference Bold"/>
                <a:cs typeface="Glacial Indifference Bold"/>
                <a:sym typeface="Glacial Indifference Bold"/>
              </a:rPr>
              <a:t>JUNIOR</a:t>
            </a:r>
          </a:p>
        </p:txBody>
      </p:sp>
      <p:sp>
        <p:nvSpPr>
          <p:cNvPr name="TextBox 18" id="18"/>
          <p:cNvSpPr txBox="true"/>
          <p:nvPr/>
        </p:nvSpPr>
        <p:spPr>
          <a:xfrm rot="0">
            <a:off x="2469790" y="1463997"/>
            <a:ext cx="13826501" cy="1155409"/>
          </a:xfrm>
          <a:prstGeom prst="rect">
            <a:avLst/>
          </a:prstGeom>
        </p:spPr>
        <p:txBody>
          <a:bodyPr anchor="t" rtlCol="false" tIns="0" lIns="0" bIns="0" rIns="0">
            <a:spAutoFit/>
          </a:bodyPr>
          <a:lstStyle/>
          <a:p>
            <a:pPr algn="ctr">
              <a:lnSpc>
                <a:spcPts val="8214"/>
              </a:lnSpc>
            </a:pPr>
            <a:r>
              <a:rPr lang="en-US" b="true" sz="9552">
                <a:solidFill>
                  <a:srgbClr val="F6D67D"/>
                </a:solidFill>
                <a:latin typeface="Glacial Indifference Bold"/>
                <a:ea typeface="Glacial Indifference Bold"/>
                <a:cs typeface="Glacial Indifference Bold"/>
                <a:sym typeface="Glacial Indifference Bold"/>
              </a:rPr>
              <a:t>ATHLETES OF THE YEAR</a:t>
            </a:r>
          </a:p>
        </p:txBody>
      </p:sp>
      <p:grpSp>
        <p:nvGrpSpPr>
          <p:cNvPr name="Group 19" id="19"/>
          <p:cNvGrpSpPr/>
          <p:nvPr/>
        </p:nvGrpSpPr>
        <p:grpSpPr>
          <a:xfrm rot="0">
            <a:off x="9809095" y="2779283"/>
            <a:ext cx="4895428" cy="6246948"/>
            <a:chOff x="0" y="0"/>
            <a:chExt cx="736486" cy="939813"/>
          </a:xfrm>
        </p:grpSpPr>
        <p:sp>
          <p:nvSpPr>
            <p:cNvPr name="Freeform 20" id="20"/>
            <p:cNvSpPr/>
            <p:nvPr/>
          </p:nvSpPr>
          <p:spPr>
            <a:xfrm flipH="false" flipV="false" rot="0">
              <a:off x="0" y="0"/>
              <a:ext cx="736486" cy="939813"/>
            </a:xfrm>
            <a:custGeom>
              <a:avLst/>
              <a:gdLst/>
              <a:ahLst/>
              <a:cxnLst/>
              <a:rect r="r" b="b" t="t" l="l"/>
              <a:pathLst>
                <a:path h="939813" w="736486">
                  <a:moveTo>
                    <a:pt x="368243" y="0"/>
                  </a:moveTo>
                  <a:cubicBezTo>
                    <a:pt x="164868" y="0"/>
                    <a:pt x="0" y="210384"/>
                    <a:pt x="0" y="469906"/>
                  </a:cubicBezTo>
                  <a:cubicBezTo>
                    <a:pt x="0" y="729429"/>
                    <a:pt x="164868" y="939813"/>
                    <a:pt x="368243" y="939813"/>
                  </a:cubicBezTo>
                  <a:cubicBezTo>
                    <a:pt x="571618" y="939813"/>
                    <a:pt x="736486" y="729429"/>
                    <a:pt x="736486" y="469906"/>
                  </a:cubicBezTo>
                  <a:cubicBezTo>
                    <a:pt x="736486" y="210384"/>
                    <a:pt x="571618" y="0"/>
                    <a:pt x="368243"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21" id="21"/>
            <p:cNvSpPr txBox="true"/>
            <p:nvPr/>
          </p:nvSpPr>
          <p:spPr>
            <a:xfrm>
              <a:off x="69046" y="50007"/>
              <a:ext cx="598394" cy="801698"/>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9676924" y="2656440"/>
            <a:ext cx="5159770" cy="7534712"/>
            <a:chOff x="0" y="0"/>
            <a:chExt cx="6879693" cy="10046282"/>
          </a:xfrm>
        </p:grpSpPr>
        <p:sp>
          <p:nvSpPr>
            <p:cNvPr name="Freeform 23" id="23"/>
            <p:cNvSpPr/>
            <p:nvPr/>
          </p:nvSpPr>
          <p:spPr>
            <a:xfrm flipH="false" flipV="false" rot="0">
              <a:off x="0" y="0"/>
              <a:ext cx="6879693" cy="8586201"/>
            </a:xfrm>
            <a:custGeom>
              <a:avLst/>
              <a:gdLst/>
              <a:ahLst/>
              <a:cxnLst/>
              <a:rect r="r" b="b" t="t" l="l"/>
              <a:pathLst>
                <a:path h="8586201" w="6879693">
                  <a:moveTo>
                    <a:pt x="0" y="0"/>
                  </a:moveTo>
                  <a:lnTo>
                    <a:pt x="6879693" y="0"/>
                  </a:lnTo>
                  <a:lnTo>
                    <a:pt x="6879693" y="8586201"/>
                  </a:lnTo>
                  <a:lnTo>
                    <a:pt x="0" y="8586201"/>
                  </a:lnTo>
                  <a:lnTo>
                    <a:pt x="0" y="0"/>
                  </a:lnTo>
                  <a:close/>
                </a:path>
              </a:pathLst>
            </a:custGeom>
            <a:blipFill>
              <a:blip r:embed="rId5"/>
              <a:stretch>
                <a:fillRect l="0" t="0" r="0" b="0"/>
              </a:stretch>
            </a:blipFill>
          </p:spPr>
        </p:sp>
        <p:grpSp>
          <p:nvGrpSpPr>
            <p:cNvPr name="Group 24" id="24"/>
            <p:cNvGrpSpPr/>
            <p:nvPr/>
          </p:nvGrpSpPr>
          <p:grpSpPr>
            <a:xfrm rot="0">
              <a:off x="152517" y="211719"/>
              <a:ext cx="6574660" cy="8162763"/>
              <a:chOff x="0" y="0"/>
              <a:chExt cx="7627211" cy="9469557"/>
            </a:xfrm>
          </p:grpSpPr>
          <p:sp>
            <p:nvSpPr>
              <p:cNvPr name="Freeform 25" id="25"/>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455" r="0" b="-455"/>
                </a:stretch>
              </a:blipFill>
            </p:spPr>
          </p:sp>
        </p:grpSp>
        <p:sp>
          <p:nvSpPr>
            <p:cNvPr name="TextBox 26" id="26"/>
            <p:cNvSpPr txBox="true"/>
            <p:nvPr/>
          </p:nvSpPr>
          <p:spPr>
            <a:xfrm rot="0">
              <a:off x="166401" y="8719551"/>
              <a:ext cx="6470692"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LEVI</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SEEL</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607270"/>
            <a:ext cx="6097368" cy="4679730"/>
          </a:xfrm>
          <a:custGeom>
            <a:avLst/>
            <a:gdLst/>
            <a:ahLst/>
            <a:cxnLst/>
            <a:rect r="r" b="b" t="t" l="l"/>
            <a:pathLst>
              <a:path h="4679730" w="6097368">
                <a:moveTo>
                  <a:pt x="6097368" y="4679730"/>
                </a:moveTo>
                <a:lnTo>
                  <a:pt x="0" y="4679730"/>
                </a:lnTo>
                <a:lnTo>
                  <a:pt x="0" y="0"/>
                </a:lnTo>
                <a:lnTo>
                  <a:pt x="6097368" y="0"/>
                </a:lnTo>
                <a:lnTo>
                  <a:pt x="6097368" y="4679730"/>
                </a:lnTo>
                <a:close/>
              </a:path>
            </a:pathLst>
          </a:custGeom>
          <a:blipFill>
            <a:blip r:embed="rId4"/>
            <a:stretch>
              <a:fillRect l="0" t="0" r="0" b="0"/>
            </a:stretch>
          </a:blipFill>
        </p:spPr>
      </p:sp>
      <p:sp>
        <p:nvSpPr>
          <p:cNvPr name="Freeform 4" id="4"/>
          <p:cNvSpPr/>
          <p:nvPr/>
        </p:nvSpPr>
        <p:spPr>
          <a:xfrm flipH="false" flipV="false" rot="0">
            <a:off x="0" y="1293584"/>
            <a:ext cx="7442573" cy="5749388"/>
          </a:xfrm>
          <a:custGeom>
            <a:avLst/>
            <a:gdLst/>
            <a:ahLst/>
            <a:cxnLst/>
            <a:rect r="r" b="b" t="t" l="l"/>
            <a:pathLst>
              <a:path h="5749388" w="7442573">
                <a:moveTo>
                  <a:pt x="0" y="0"/>
                </a:moveTo>
                <a:lnTo>
                  <a:pt x="7442573" y="0"/>
                </a:lnTo>
                <a:lnTo>
                  <a:pt x="7442573" y="5749387"/>
                </a:lnTo>
                <a:lnTo>
                  <a:pt x="0" y="5749387"/>
                </a:lnTo>
                <a:lnTo>
                  <a:pt x="0" y="0"/>
                </a:lnTo>
                <a:close/>
              </a:path>
            </a:pathLst>
          </a:custGeom>
          <a:blipFill>
            <a:blip r:embed="rId5">
              <a:alphaModFix amt="90000"/>
            </a:blip>
            <a:stretch>
              <a:fillRect l="0" t="0" r="0" b="0"/>
            </a:stretch>
          </a:blipFill>
          <a:ln cap="sq">
            <a:noFill/>
            <a:prstDash val="solid"/>
            <a:miter/>
          </a:ln>
        </p:spPr>
      </p:sp>
      <p:sp>
        <p:nvSpPr>
          <p:cNvPr name="Freeform 5" id="5"/>
          <p:cNvSpPr/>
          <p:nvPr/>
        </p:nvSpPr>
        <p:spPr>
          <a:xfrm flipH="true" flipV="false" rot="0">
            <a:off x="10845427" y="1493246"/>
            <a:ext cx="7442573" cy="5749388"/>
          </a:xfrm>
          <a:custGeom>
            <a:avLst/>
            <a:gdLst/>
            <a:ahLst/>
            <a:cxnLst/>
            <a:rect r="r" b="b" t="t" l="l"/>
            <a:pathLst>
              <a:path h="5749388" w="7442573">
                <a:moveTo>
                  <a:pt x="7442573" y="0"/>
                </a:moveTo>
                <a:lnTo>
                  <a:pt x="0" y="0"/>
                </a:lnTo>
                <a:lnTo>
                  <a:pt x="0" y="5749387"/>
                </a:lnTo>
                <a:lnTo>
                  <a:pt x="7442573" y="5749387"/>
                </a:lnTo>
                <a:lnTo>
                  <a:pt x="7442573" y="0"/>
                </a:lnTo>
                <a:close/>
              </a:path>
            </a:pathLst>
          </a:custGeom>
          <a:blipFill>
            <a:blip r:embed="rId5">
              <a:alphaModFix amt="90000"/>
            </a:blip>
            <a:stretch>
              <a:fillRect l="0" t="0" r="0" b="0"/>
            </a:stretch>
          </a:blipFill>
          <a:ln cap="sq">
            <a:noFill/>
            <a:prstDash val="solid"/>
            <a:miter/>
          </a:ln>
        </p:spPr>
      </p:sp>
      <p:sp>
        <p:nvSpPr>
          <p:cNvPr name="Freeform 6" id="6"/>
          <p:cNvSpPr/>
          <p:nvPr/>
        </p:nvSpPr>
        <p:spPr>
          <a:xfrm flipH="true" flipV="false" rot="0">
            <a:off x="9539977" y="0"/>
            <a:ext cx="8812104" cy="4912748"/>
          </a:xfrm>
          <a:custGeom>
            <a:avLst/>
            <a:gdLst/>
            <a:ahLst/>
            <a:cxnLst/>
            <a:rect r="r" b="b" t="t" l="l"/>
            <a:pathLst>
              <a:path h="4912748" w="8812104">
                <a:moveTo>
                  <a:pt x="8812104" y="0"/>
                </a:moveTo>
                <a:lnTo>
                  <a:pt x="0" y="0"/>
                </a:lnTo>
                <a:lnTo>
                  <a:pt x="0" y="4912748"/>
                </a:lnTo>
                <a:lnTo>
                  <a:pt x="8812104" y="4912748"/>
                </a:lnTo>
                <a:lnTo>
                  <a:pt x="8812104" y="0"/>
                </a:lnTo>
                <a:close/>
              </a:path>
            </a:pathLst>
          </a:custGeom>
          <a:blipFill>
            <a:blip r:embed="rId6"/>
            <a:stretch>
              <a:fillRect l="0" t="0" r="0" b="0"/>
            </a:stretch>
          </a:blipFill>
        </p:spPr>
      </p:sp>
      <p:sp>
        <p:nvSpPr>
          <p:cNvPr name="Freeform 7" id="7"/>
          <p:cNvSpPr/>
          <p:nvPr/>
        </p:nvSpPr>
        <p:spPr>
          <a:xfrm flipH="false" flipV="true" rot="0">
            <a:off x="12190632" y="5607270"/>
            <a:ext cx="6097368" cy="4679730"/>
          </a:xfrm>
          <a:custGeom>
            <a:avLst/>
            <a:gdLst/>
            <a:ahLst/>
            <a:cxnLst/>
            <a:rect r="r" b="b" t="t" l="l"/>
            <a:pathLst>
              <a:path h="4679730" w="6097368">
                <a:moveTo>
                  <a:pt x="0" y="4679730"/>
                </a:moveTo>
                <a:lnTo>
                  <a:pt x="6097368" y="4679730"/>
                </a:lnTo>
                <a:lnTo>
                  <a:pt x="6097368" y="0"/>
                </a:lnTo>
                <a:lnTo>
                  <a:pt x="0" y="0"/>
                </a:lnTo>
                <a:lnTo>
                  <a:pt x="0" y="4679730"/>
                </a:lnTo>
                <a:close/>
              </a:path>
            </a:pathLst>
          </a:custGeom>
          <a:blipFill>
            <a:blip r:embed="rId4"/>
            <a:stretch>
              <a:fillRect l="0" t="0" r="0" b="0"/>
            </a:stretch>
          </a:blipFill>
        </p:spPr>
      </p:sp>
      <p:sp>
        <p:nvSpPr>
          <p:cNvPr name="TextBox 8" id="8"/>
          <p:cNvSpPr txBox="true"/>
          <p:nvPr/>
        </p:nvSpPr>
        <p:spPr>
          <a:xfrm rot="0">
            <a:off x="942296" y="2885612"/>
            <a:ext cx="16101566" cy="1544312"/>
          </a:xfrm>
          <a:prstGeom prst="rect">
            <a:avLst/>
          </a:prstGeom>
        </p:spPr>
        <p:txBody>
          <a:bodyPr anchor="t" rtlCol="false" tIns="0" lIns="0" bIns="0" rIns="0">
            <a:spAutoFit/>
          </a:bodyPr>
          <a:lstStyle/>
          <a:p>
            <a:pPr algn="ctr">
              <a:lnSpc>
                <a:spcPts val="11028"/>
              </a:lnSpc>
            </a:pPr>
            <a:r>
              <a:rPr lang="en-US" sz="12823">
                <a:solidFill>
                  <a:srgbClr val="FFFFFF"/>
                </a:solidFill>
                <a:latin typeface="Glacial Indifference"/>
                <a:ea typeface="Glacial Indifference"/>
                <a:cs typeface="Glacial Indifference"/>
                <a:sym typeface="Glacial Indifference"/>
              </a:rPr>
              <a:t>ATHLETE OF THE YEAR</a:t>
            </a:r>
          </a:p>
        </p:txBody>
      </p:sp>
      <p:sp>
        <p:nvSpPr>
          <p:cNvPr name="Freeform 9" id="9"/>
          <p:cNvSpPr/>
          <p:nvPr/>
        </p:nvSpPr>
        <p:spPr>
          <a:xfrm flipH="false" flipV="false" rot="0">
            <a:off x="0" y="0"/>
            <a:ext cx="8812104" cy="4912748"/>
          </a:xfrm>
          <a:custGeom>
            <a:avLst/>
            <a:gdLst/>
            <a:ahLst/>
            <a:cxnLst/>
            <a:rect r="r" b="b" t="t" l="l"/>
            <a:pathLst>
              <a:path h="4912748" w="8812104">
                <a:moveTo>
                  <a:pt x="0" y="0"/>
                </a:moveTo>
                <a:lnTo>
                  <a:pt x="8812104" y="0"/>
                </a:lnTo>
                <a:lnTo>
                  <a:pt x="8812104" y="4912748"/>
                </a:lnTo>
                <a:lnTo>
                  <a:pt x="0" y="4912748"/>
                </a:lnTo>
                <a:lnTo>
                  <a:pt x="0" y="0"/>
                </a:lnTo>
                <a:close/>
              </a:path>
            </a:pathLst>
          </a:custGeom>
          <a:blipFill>
            <a:blip r:embed="rId6"/>
            <a:stretch>
              <a:fillRect l="0" t="0" r="0" b="0"/>
            </a:stretch>
          </a:blipFill>
        </p:spPr>
      </p:sp>
      <p:sp>
        <p:nvSpPr>
          <p:cNvPr name="Freeform 10" id="10"/>
          <p:cNvSpPr/>
          <p:nvPr/>
        </p:nvSpPr>
        <p:spPr>
          <a:xfrm flipH="false" flipV="false" rot="0">
            <a:off x="11241962" y="7947135"/>
            <a:ext cx="1897339" cy="1894968"/>
          </a:xfrm>
          <a:custGeom>
            <a:avLst/>
            <a:gdLst/>
            <a:ahLst/>
            <a:cxnLst/>
            <a:rect r="r" b="b" t="t" l="l"/>
            <a:pathLst>
              <a:path h="1894968" w="1897339">
                <a:moveTo>
                  <a:pt x="0" y="0"/>
                </a:moveTo>
                <a:lnTo>
                  <a:pt x="1897339" y="0"/>
                </a:lnTo>
                <a:lnTo>
                  <a:pt x="1897339" y="1894967"/>
                </a:lnTo>
                <a:lnTo>
                  <a:pt x="0" y="1894967"/>
                </a:lnTo>
                <a:lnTo>
                  <a:pt x="0" y="0"/>
                </a:lnTo>
                <a:close/>
              </a:path>
            </a:pathLst>
          </a:custGeom>
          <a:blipFill>
            <a:blip r:embed="rId7"/>
            <a:stretch>
              <a:fillRect l="0" t="0" r="0" b="0"/>
            </a:stretch>
          </a:blipFill>
        </p:spPr>
      </p:sp>
      <p:sp>
        <p:nvSpPr>
          <p:cNvPr name="Freeform 11" id="11"/>
          <p:cNvSpPr/>
          <p:nvPr/>
        </p:nvSpPr>
        <p:spPr>
          <a:xfrm flipH="false" flipV="false" rot="0">
            <a:off x="439011" y="470617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TextBox 12" id="12"/>
          <p:cNvSpPr txBox="true"/>
          <p:nvPr/>
        </p:nvSpPr>
        <p:spPr>
          <a:xfrm rot="0">
            <a:off x="3106493" y="4539389"/>
            <a:ext cx="12039923" cy="1785857"/>
          </a:xfrm>
          <a:prstGeom prst="rect">
            <a:avLst/>
          </a:prstGeom>
        </p:spPr>
        <p:txBody>
          <a:bodyPr anchor="t" rtlCol="false" tIns="0" lIns="0" bIns="0" rIns="0">
            <a:spAutoFit/>
          </a:bodyPr>
          <a:lstStyle/>
          <a:p>
            <a:pPr algn="ctr">
              <a:lnSpc>
                <a:spcPts val="6732"/>
              </a:lnSpc>
            </a:pPr>
            <a:r>
              <a:rPr lang="en-US" b="true" sz="7829">
                <a:solidFill>
                  <a:srgbClr val="F6D67D"/>
                </a:solidFill>
                <a:latin typeface="Glacial Indifference Bold"/>
                <a:ea typeface="Glacial Indifference Bold"/>
                <a:cs typeface="Glacial Indifference Bold"/>
                <a:sym typeface="Glacial Indifference Bold"/>
              </a:rPr>
              <a:t>SENIOR FEMALE &amp; MALE NOMINATIONS</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34378" y="2266503"/>
            <a:ext cx="2647950" cy="264795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2550" y="2271887"/>
            <a:ext cx="2647950" cy="264795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378137" y="2279997"/>
            <a:ext cx="2647950" cy="2647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0576" y="2271887"/>
            <a:ext cx="2647950" cy="264795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6226288" y="6293317"/>
            <a:ext cx="2647950" cy="26479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306340" y="6294820"/>
            <a:ext cx="2647950" cy="264795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2482978" y="6294820"/>
            <a:ext cx="2647950" cy="26479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4" id="24"/>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5" id="25"/>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6" id="26"/>
          <p:cNvGrpSpPr/>
          <p:nvPr/>
        </p:nvGrpSpPr>
        <p:grpSpPr>
          <a:xfrm rot="0">
            <a:off x="3101922" y="2239431"/>
            <a:ext cx="2712864" cy="3935977"/>
            <a:chOff x="0" y="0"/>
            <a:chExt cx="3617151" cy="5247969"/>
          </a:xfrm>
        </p:grpSpPr>
        <p:sp>
          <p:nvSpPr>
            <p:cNvPr name="Freeform 27" id="27"/>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28" id="28"/>
            <p:cNvGrpSpPr/>
            <p:nvPr/>
          </p:nvGrpSpPr>
          <p:grpSpPr>
            <a:xfrm rot="0">
              <a:off x="141037" y="141037"/>
              <a:ext cx="3335077" cy="333507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30" id="30"/>
            <p:cNvSpPr txBox="true"/>
            <p:nvPr/>
          </p:nvSpPr>
          <p:spPr>
            <a:xfrm rot="0">
              <a:off x="72434" y="3921238"/>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CALLIE</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TURPIN</a:t>
              </a:r>
            </a:p>
          </p:txBody>
        </p:sp>
      </p:grpSp>
      <p:grpSp>
        <p:nvGrpSpPr>
          <p:cNvPr name="Group 31" id="31"/>
          <p:cNvGrpSpPr/>
          <p:nvPr/>
        </p:nvGrpSpPr>
        <p:grpSpPr>
          <a:xfrm rot="0">
            <a:off x="6167691" y="2237928"/>
            <a:ext cx="2712864" cy="3937480"/>
            <a:chOff x="0" y="0"/>
            <a:chExt cx="3617151" cy="5249973"/>
          </a:xfrm>
        </p:grpSpPr>
        <p:sp>
          <p:nvSpPr>
            <p:cNvPr name="Freeform 32" id="32"/>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3" id="33"/>
            <p:cNvGrpSpPr/>
            <p:nvPr/>
          </p:nvGrpSpPr>
          <p:grpSpPr>
            <a:xfrm rot="0">
              <a:off x="141037" y="141037"/>
              <a:ext cx="3335077" cy="3335077"/>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5" id="35"/>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ALANNA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FELT</a:t>
              </a:r>
            </a:p>
          </p:txBody>
        </p:sp>
      </p:grpSp>
      <p:grpSp>
        <p:nvGrpSpPr>
          <p:cNvPr name="Group 36" id="36"/>
          <p:cNvGrpSpPr/>
          <p:nvPr/>
        </p:nvGrpSpPr>
        <p:grpSpPr>
          <a:xfrm rot="0">
            <a:off x="9345681" y="2237928"/>
            <a:ext cx="2712864" cy="3937480"/>
            <a:chOff x="0" y="0"/>
            <a:chExt cx="3617151" cy="5249973"/>
          </a:xfrm>
        </p:grpSpPr>
        <p:sp>
          <p:nvSpPr>
            <p:cNvPr name="Freeform 37" id="37"/>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8" id="38"/>
            <p:cNvGrpSpPr/>
            <p:nvPr/>
          </p:nvGrpSpPr>
          <p:grpSpPr>
            <a:xfrm rot="0">
              <a:off x="141037" y="141037"/>
              <a:ext cx="3335077" cy="3335077"/>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40" id="40"/>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LAEL HARPER</a:t>
              </a:r>
            </a:p>
          </p:txBody>
        </p:sp>
      </p:grpSp>
      <p:sp>
        <p:nvSpPr>
          <p:cNvPr name="Freeform 41" id="41"/>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42" id="42"/>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3" id="43"/>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4" id="44"/>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5" id="45"/>
          <p:cNvGrpSpPr/>
          <p:nvPr/>
        </p:nvGrpSpPr>
        <p:grpSpPr>
          <a:xfrm rot="0">
            <a:off x="5977433" y="6262363"/>
            <a:ext cx="3101922" cy="3935977"/>
            <a:chOff x="0" y="0"/>
            <a:chExt cx="4135896" cy="5247969"/>
          </a:xfrm>
        </p:grpSpPr>
        <p:sp>
          <p:nvSpPr>
            <p:cNvPr name="Freeform 46" id="46"/>
            <p:cNvSpPr/>
            <p:nvPr/>
          </p:nvSpPr>
          <p:spPr>
            <a:xfrm flipH="false" flipV="false" rot="0">
              <a:off x="301881"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47" id="47"/>
            <p:cNvGrpSpPr/>
            <p:nvPr/>
          </p:nvGrpSpPr>
          <p:grpSpPr>
            <a:xfrm rot="0">
              <a:off x="442918" y="141037"/>
              <a:ext cx="3335077" cy="3335077"/>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49" id="49"/>
            <p:cNvSpPr txBox="true"/>
            <p:nvPr/>
          </p:nvSpPr>
          <p:spPr>
            <a:xfrm rot="0">
              <a:off x="0" y="3921238"/>
              <a:ext cx="413589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LIZ </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ALLAN</a:t>
              </a:r>
            </a:p>
          </p:txBody>
        </p:sp>
      </p:grpSp>
      <p:grpSp>
        <p:nvGrpSpPr>
          <p:cNvPr name="Group 50" id="50"/>
          <p:cNvGrpSpPr/>
          <p:nvPr/>
        </p:nvGrpSpPr>
        <p:grpSpPr>
          <a:xfrm rot="0">
            <a:off x="9269613" y="6260860"/>
            <a:ext cx="2712864" cy="3937480"/>
            <a:chOff x="0" y="0"/>
            <a:chExt cx="3617151" cy="5249973"/>
          </a:xfrm>
        </p:grpSpPr>
        <p:sp>
          <p:nvSpPr>
            <p:cNvPr name="Freeform 51" id="5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2" id="52"/>
            <p:cNvGrpSpPr/>
            <p:nvPr/>
          </p:nvGrpSpPr>
          <p:grpSpPr>
            <a:xfrm rot="0">
              <a:off x="141037" y="141037"/>
              <a:ext cx="3335077" cy="3335077"/>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4" id="5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SARAH</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TENE</a:t>
              </a:r>
            </a:p>
          </p:txBody>
        </p:sp>
      </p:grpSp>
      <p:grpSp>
        <p:nvGrpSpPr>
          <p:cNvPr name="Group 55" id="55"/>
          <p:cNvGrpSpPr/>
          <p:nvPr/>
        </p:nvGrpSpPr>
        <p:grpSpPr>
          <a:xfrm rot="0">
            <a:off x="12447602" y="6260860"/>
            <a:ext cx="2712864" cy="3937480"/>
            <a:chOff x="0" y="0"/>
            <a:chExt cx="3617151" cy="5249973"/>
          </a:xfrm>
        </p:grpSpPr>
        <p:sp>
          <p:nvSpPr>
            <p:cNvPr name="Freeform 56" id="56"/>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7" id="57"/>
            <p:cNvGrpSpPr/>
            <p:nvPr/>
          </p:nvGrpSpPr>
          <p:grpSpPr>
            <a:xfrm rot="0">
              <a:off x="141037" y="141037"/>
              <a:ext cx="3335077" cy="3335077"/>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500" r="0" b="-12500"/>
                </a:stretch>
              </a:blipFill>
            </p:spPr>
          </p:sp>
        </p:grpSp>
        <p:sp>
          <p:nvSpPr>
            <p:cNvPr name="TextBox 59" id="59"/>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SIERRA</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HLIVA</a:t>
              </a:r>
            </a:p>
          </p:txBody>
        </p:sp>
      </p:grpSp>
      <p:grpSp>
        <p:nvGrpSpPr>
          <p:cNvPr name="Group 60" id="60"/>
          <p:cNvGrpSpPr/>
          <p:nvPr/>
        </p:nvGrpSpPr>
        <p:grpSpPr>
          <a:xfrm rot="0">
            <a:off x="12468119" y="2237928"/>
            <a:ext cx="2712864" cy="3937480"/>
            <a:chOff x="0" y="0"/>
            <a:chExt cx="3617151" cy="5249973"/>
          </a:xfrm>
        </p:grpSpPr>
        <p:sp>
          <p:nvSpPr>
            <p:cNvPr name="Freeform 61" id="6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2" id="62"/>
            <p:cNvGrpSpPr/>
            <p:nvPr/>
          </p:nvGrpSpPr>
          <p:grpSpPr>
            <a:xfrm rot="0">
              <a:off x="141037" y="141037"/>
              <a:ext cx="3335077" cy="3335077"/>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4" id="6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NEKA</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RIECKEN</a:t>
              </a:r>
            </a:p>
          </p:txBody>
        </p:sp>
      </p:grpSp>
      <p:sp>
        <p:nvSpPr>
          <p:cNvPr name="TextBox 65" id="65"/>
          <p:cNvSpPr txBox="true"/>
          <p:nvPr/>
        </p:nvSpPr>
        <p:spPr>
          <a:xfrm rot="0">
            <a:off x="1000125"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TOP SR. FEMALE ATHLETE OF THE YEAR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4"/>
            <a:stretch>
              <a:fillRect l="0" t="0" r="0" b="0"/>
            </a:stretch>
          </a:blipFill>
        </p:spPr>
      </p:sp>
      <p:grpSp>
        <p:nvGrpSpPr>
          <p:cNvPr name="Group 4" id="4"/>
          <p:cNvGrpSpPr/>
          <p:nvPr/>
        </p:nvGrpSpPr>
        <p:grpSpPr>
          <a:xfrm rot="0">
            <a:off x="7600950" y="5457320"/>
            <a:ext cx="10687050" cy="1059176"/>
            <a:chOff x="0" y="0"/>
            <a:chExt cx="2814696" cy="278960"/>
          </a:xfrm>
        </p:grpSpPr>
        <p:sp>
          <p:nvSpPr>
            <p:cNvPr name="Freeform 5" id="5"/>
            <p:cNvSpPr/>
            <p:nvPr/>
          </p:nvSpPr>
          <p:spPr>
            <a:xfrm flipH="false" flipV="false" rot="0">
              <a:off x="0" y="0"/>
              <a:ext cx="2814696" cy="278960"/>
            </a:xfrm>
            <a:custGeom>
              <a:avLst/>
              <a:gdLst/>
              <a:ahLst/>
              <a:cxnLst/>
              <a:rect r="r" b="b" t="t" l="l"/>
              <a:pathLst>
                <a:path h="278960" w="2814696">
                  <a:moveTo>
                    <a:pt x="0" y="0"/>
                  </a:moveTo>
                  <a:lnTo>
                    <a:pt x="2814696" y="0"/>
                  </a:lnTo>
                  <a:lnTo>
                    <a:pt x="2814696"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2814696" cy="31706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8700" y="881784"/>
            <a:ext cx="6829399" cy="8523431"/>
            <a:chOff x="0" y="0"/>
            <a:chExt cx="9105866" cy="11364575"/>
          </a:xfrm>
        </p:grpSpPr>
        <p:sp>
          <p:nvSpPr>
            <p:cNvPr name="Freeform 8" id="8"/>
            <p:cNvSpPr/>
            <p:nvPr/>
          </p:nvSpPr>
          <p:spPr>
            <a:xfrm flipH="false" flipV="false" rot="0">
              <a:off x="0" y="0"/>
              <a:ext cx="9105866" cy="11364575"/>
            </a:xfrm>
            <a:custGeom>
              <a:avLst/>
              <a:gdLst/>
              <a:ahLst/>
              <a:cxnLst/>
              <a:rect r="r" b="b" t="t" l="l"/>
              <a:pathLst>
                <a:path h="11364575" w="9105866">
                  <a:moveTo>
                    <a:pt x="0" y="0"/>
                  </a:moveTo>
                  <a:lnTo>
                    <a:pt x="9105866" y="0"/>
                  </a:lnTo>
                  <a:lnTo>
                    <a:pt x="9105866" y="11364575"/>
                  </a:lnTo>
                  <a:lnTo>
                    <a:pt x="0" y="11364575"/>
                  </a:lnTo>
                  <a:lnTo>
                    <a:pt x="0" y="0"/>
                  </a:lnTo>
                  <a:close/>
                </a:path>
              </a:pathLst>
            </a:custGeom>
            <a:blipFill>
              <a:blip r:embed="rId5"/>
              <a:stretch>
                <a:fillRect l="0" t="0" r="0" b="0"/>
              </a:stretch>
            </a:blipFill>
          </p:spPr>
        </p:sp>
        <p:grpSp>
          <p:nvGrpSpPr>
            <p:cNvPr name="Group 9" id="9"/>
            <p:cNvGrpSpPr/>
            <p:nvPr/>
          </p:nvGrpSpPr>
          <p:grpSpPr>
            <a:xfrm rot="0">
              <a:off x="201869" y="280228"/>
              <a:ext cx="8702128" cy="10804119"/>
              <a:chOff x="0" y="0"/>
              <a:chExt cx="7627211" cy="9469557"/>
            </a:xfrm>
          </p:grpSpPr>
          <p:sp>
            <p:nvSpPr>
              <p:cNvPr name="Freeform 10" id="1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4860" t="0" r="-4860" b="0"/>
                </a:stretch>
              </a:blipFill>
            </p:spPr>
          </p:sp>
        </p:grpSp>
      </p:grpSp>
      <p:sp>
        <p:nvSpPr>
          <p:cNvPr name="AutoShape 11" id="11"/>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12" id="12"/>
          <p:cNvSpPr txBox="true"/>
          <p:nvPr/>
        </p:nvSpPr>
        <p:spPr>
          <a:xfrm rot="0">
            <a:off x="8582059" y="2552343"/>
            <a:ext cx="8239097" cy="1514484"/>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MAPLE</a:t>
            </a:r>
          </a:p>
        </p:txBody>
      </p:sp>
      <p:sp>
        <p:nvSpPr>
          <p:cNvPr name="TextBox 13" id="13"/>
          <p:cNvSpPr txBox="true"/>
          <p:nvPr/>
        </p:nvSpPr>
        <p:spPr>
          <a:xfrm rot="0">
            <a:off x="7858099" y="3985368"/>
            <a:ext cx="9687016" cy="1471952"/>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ITO-WARD</a:t>
            </a:r>
          </a:p>
        </p:txBody>
      </p:sp>
      <p:sp>
        <p:nvSpPr>
          <p:cNvPr name="TextBox 14" id="14"/>
          <p:cNvSpPr txBox="true"/>
          <p:nvPr/>
        </p:nvSpPr>
        <p:spPr>
          <a:xfrm rot="0">
            <a:off x="9031547" y="6853399"/>
            <a:ext cx="7825856" cy="788973"/>
          </a:xfrm>
          <a:prstGeom prst="rect">
            <a:avLst/>
          </a:prstGeom>
        </p:spPr>
        <p:txBody>
          <a:bodyPr anchor="t" rtlCol="false" tIns="0" lIns="0" bIns="0" rIns="0">
            <a:spAutoFit/>
          </a:bodyPr>
          <a:lstStyle/>
          <a:p>
            <a:pPr algn="ctr">
              <a:lnSpc>
                <a:spcPts val="3088"/>
              </a:lnSpc>
            </a:pPr>
            <a:r>
              <a:rPr lang="en-US" sz="3088">
                <a:solidFill>
                  <a:srgbClr val="FDFDFD"/>
                </a:solidFill>
                <a:latin typeface="Be Vietnam"/>
                <a:ea typeface="Be Vietnam"/>
                <a:cs typeface="Be Vietnam"/>
                <a:sym typeface="Be Vietnam"/>
              </a:rPr>
              <a:t>Northwestern Polytechnic College</a:t>
            </a:r>
          </a:p>
          <a:p>
            <a:pPr algn="ctr">
              <a:lnSpc>
                <a:spcPts val="3088"/>
              </a:lnSpc>
            </a:pPr>
            <a:r>
              <a:rPr lang="en-US" sz="3088">
                <a:solidFill>
                  <a:srgbClr val="FDFDFD"/>
                </a:solidFill>
                <a:latin typeface="Be Vietnam"/>
                <a:ea typeface="Be Vietnam"/>
                <a:cs typeface="Be Vietnam"/>
                <a:sym typeface="Be Vietnam"/>
              </a:rPr>
              <a:t>(ACAC)</a:t>
            </a:r>
          </a:p>
        </p:txBody>
      </p:sp>
      <p:sp>
        <p:nvSpPr>
          <p:cNvPr name="TextBox 15" id="15"/>
          <p:cNvSpPr txBox="true"/>
          <p:nvPr/>
        </p:nvSpPr>
        <p:spPr>
          <a:xfrm rot="0">
            <a:off x="8356329" y="5457320"/>
            <a:ext cx="9176292" cy="925970"/>
          </a:xfrm>
          <a:prstGeom prst="rect">
            <a:avLst/>
          </a:prstGeom>
        </p:spPr>
        <p:txBody>
          <a:bodyPr anchor="t" rtlCol="false" tIns="0" lIns="0" bIns="0" rIns="0">
            <a:spAutoFit/>
          </a:bodyPr>
          <a:lstStyle/>
          <a:p>
            <a:pPr algn="ctr">
              <a:lnSpc>
                <a:spcPts val="7670"/>
              </a:lnSpc>
            </a:pPr>
            <a:r>
              <a:rPr lang="en-US" b="true" sz="5478" spc="328">
                <a:solidFill>
                  <a:srgbClr val="000000"/>
                </a:solidFill>
                <a:latin typeface="Be Vietnam Ultra-Bold"/>
                <a:ea typeface="Be Vietnam Ultra-Bold"/>
                <a:cs typeface="Be Vietnam Ultra-Bold"/>
                <a:sym typeface="Be Vietnam Ultra-Bold"/>
              </a:rPr>
              <a:t>WOMEN’S ICE HOCKEY</a:t>
            </a:r>
          </a:p>
        </p:txBody>
      </p:sp>
      <p:sp>
        <p:nvSpPr>
          <p:cNvPr name="Freeform 16" id="16"/>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4"/>
            <a:stretch>
              <a:fillRect l="0" t="0" r="0" b="0"/>
            </a:stretch>
          </a:blipFill>
        </p:spPr>
      </p:sp>
      <p:sp>
        <p:nvSpPr>
          <p:cNvPr name="Freeform 17" id="17"/>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7"/>
            <a:stretch>
              <a:fillRect l="0" t="0" r="0" b="0"/>
            </a:stretch>
          </a:blipFill>
        </p:spPr>
      </p:sp>
      <p:sp>
        <p:nvSpPr>
          <p:cNvPr name="Freeform 18" id="18"/>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9" id="19"/>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Freeform 20" id="20"/>
          <p:cNvSpPr/>
          <p:nvPr/>
        </p:nvSpPr>
        <p:spPr>
          <a:xfrm flipH="false" flipV="false" rot="0">
            <a:off x="15315677" y="8434129"/>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grpSp>
        <p:nvGrpSpPr>
          <p:cNvPr name="Group 2" id="2"/>
          <p:cNvGrpSpPr/>
          <p:nvPr/>
        </p:nvGrpSpPr>
        <p:grpSpPr>
          <a:xfrm rot="0">
            <a:off x="3134378" y="2266503"/>
            <a:ext cx="2647950" cy="264795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4" id="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6182550" y="2271887"/>
            <a:ext cx="2647950" cy="264795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9378137" y="2279997"/>
            <a:ext cx="2647950" cy="264795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2500576" y="2271887"/>
            <a:ext cx="2647950" cy="264795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3" id="1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6226288" y="6293317"/>
            <a:ext cx="2647950" cy="264795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9306340" y="6294820"/>
            <a:ext cx="2647950" cy="264795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2482978" y="6294820"/>
            <a:ext cx="2647950" cy="264795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name="TextBox 22" id="2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24" id="24"/>
          <p:cNvSpPr/>
          <p:nvPr/>
        </p:nvSpPr>
        <p:spPr>
          <a:xfrm flipH="false" flipV="false" rot="-5400000">
            <a:off x="-2462063" y="1621093"/>
            <a:ext cx="11127970" cy="6203843"/>
          </a:xfrm>
          <a:custGeom>
            <a:avLst/>
            <a:gdLst/>
            <a:ahLst/>
            <a:cxnLst/>
            <a:rect r="r" b="b" t="t" l="l"/>
            <a:pathLst>
              <a:path h="6203843" w="11127970">
                <a:moveTo>
                  <a:pt x="0" y="0"/>
                </a:moveTo>
                <a:lnTo>
                  <a:pt x="11127970" y="0"/>
                </a:lnTo>
                <a:lnTo>
                  <a:pt x="11127970" y="6203844"/>
                </a:lnTo>
                <a:lnTo>
                  <a:pt x="0" y="6203844"/>
                </a:lnTo>
                <a:lnTo>
                  <a:pt x="0" y="0"/>
                </a:lnTo>
                <a:close/>
              </a:path>
            </a:pathLst>
          </a:custGeom>
          <a:blipFill>
            <a:blip r:embed="rId4"/>
            <a:stretch>
              <a:fillRect l="0" t="0" r="0" b="0"/>
            </a:stretch>
          </a:blipFill>
        </p:spPr>
      </p:sp>
      <p:sp>
        <p:nvSpPr>
          <p:cNvPr name="Freeform 25" id="25"/>
          <p:cNvSpPr/>
          <p:nvPr/>
        </p:nvSpPr>
        <p:spPr>
          <a:xfrm flipH="true" flipV="true" rot="-5400000">
            <a:off x="9622093" y="2462063"/>
            <a:ext cx="11127970" cy="6203843"/>
          </a:xfrm>
          <a:custGeom>
            <a:avLst/>
            <a:gdLst/>
            <a:ahLst/>
            <a:cxnLst/>
            <a:rect r="r" b="b" t="t" l="l"/>
            <a:pathLst>
              <a:path h="6203843" w="11127970">
                <a:moveTo>
                  <a:pt x="11127970" y="6203844"/>
                </a:moveTo>
                <a:lnTo>
                  <a:pt x="0" y="6203844"/>
                </a:lnTo>
                <a:lnTo>
                  <a:pt x="0" y="0"/>
                </a:lnTo>
                <a:lnTo>
                  <a:pt x="11127970" y="0"/>
                </a:lnTo>
                <a:lnTo>
                  <a:pt x="11127970" y="6203844"/>
                </a:lnTo>
                <a:close/>
              </a:path>
            </a:pathLst>
          </a:custGeom>
          <a:blipFill>
            <a:blip r:embed="rId4"/>
            <a:stretch>
              <a:fillRect l="0" t="0" r="0" b="0"/>
            </a:stretch>
          </a:blipFill>
        </p:spPr>
      </p:sp>
      <p:grpSp>
        <p:nvGrpSpPr>
          <p:cNvPr name="Group 26" id="26"/>
          <p:cNvGrpSpPr/>
          <p:nvPr/>
        </p:nvGrpSpPr>
        <p:grpSpPr>
          <a:xfrm rot="0">
            <a:off x="2663912" y="2239431"/>
            <a:ext cx="3513304" cy="3935977"/>
            <a:chOff x="0" y="0"/>
            <a:chExt cx="4684406" cy="5247969"/>
          </a:xfrm>
        </p:grpSpPr>
        <p:sp>
          <p:nvSpPr>
            <p:cNvPr name="Freeform 27" id="27"/>
            <p:cNvSpPr/>
            <p:nvPr/>
          </p:nvSpPr>
          <p:spPr>
            <a:xfrm flipH="false" flipV="false" rot="0">
              <a:off x="584013" y="0"/>
              <a:ext cx="3617151" cy="3617151"/>
            </a:xfrm>
            <a:custGeom>
              <a:avLst/>
              <a:gdLst/>
              <a:ahLst/>
              <a:cxnLst/>
              <a:rect r="r" b="b" t="t" l="l"/>
              <a:pathLst>
                <a:path h="3617151" w="3617151">
                  <a:moveTo>
                    <a:pt x="0" y="0"/>
                  </a:moveTo>
                  <a:lnTo>
                    <a:pt x="3617152" y="0"/>
                  </a:lnTo>
                  <a:lnTo>
                    <a:pt x="3617152" y="3617151"/>
                  </a:lnTo>
                  <a:lnTo>
                    <a:pt x="0" y="3617151"/>
                  </a:lnTo>
                  <a:lnTo>
                    <a:pt x="0" y="0"/>
                  </a:lnTo>
                  <a:close/>
                </a:path>
              </a:pathLst>
            </a:custGeom>
            <a:blipFill>
              <a:blip r:embed="rId5"/>
              <a:stretch>
                <a:fillRect l="0" t="0" r="0" b="0"/>
              </a:stretch>
            </a:blipFill>
          </p:spPr>
        </p:sp>
        <p:grpSp>
          <p:nvGrpSpPr>
            <p:cNvPr name="Group 28" id="28"/>
            <p:cNvGrpSpPr/>
            <p:nvPr/>
          </p:nvGrpSpPr>
          <p:grpSpPr>
            <a:xfrm rot="0">
              <a:off x="725051" y="141037"/>
              <a:ext cx="3335077" cy="3335077"/>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0" t="-12500" r="0" b="-12500"/>
                </a:stretch>
              </a:blipFill>
            </p:spPr>
          </p:sp>
        </p:grpSp>
        <p:sp>
          <p:nvSpPr>
            <p:cNvPr name="TextBox 30" id="30"/>
            <p:cNvSpPr txBox="true"/>
            <p:nvPr/>
          </p:nvSpPr>
          <p:spPr>
            <a:xfrm rot="0">
              <a:off x="0" y="3921238"/>
              <a:ext cx="4684406"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OWEN</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MCCULLOUGH</a:t>
              </a:r>
            </a:p>
          </p:txBody>
        </p:sp>
      </p:grpSp>
      <p:grpSp>
        <p:nvGrpSpPr>
          <p:cNvPr name="Group 31" id="31"/>
          <p:cNvGrpSpPr/>
          <p:nvPr/>
        </p:nvGrpSpPr>
        <p:grpSpPr>
          <a:xfrm rot="0">
            <a:off x="6167691" y="2237928"/>
            <a:ext cx="2712864" cy="3937480"/>
            <a:chOff x="0" y="0"/>
            <a:chExt cx="3617151" cy="5249973"/>
          </a:xfrm>
        </p:grpSpPr>
        <p:sp>
          <p:nvSpPr>
            <p:cNvPr name="Freeform 32" id="32"/>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3" id="33"/>
            <p:cNvGrpSpPr/>
            <p:nvPr/>
          </p:nvGrpSpPr>
          <p:grpSpPr>
            <a:xfrm rot="0">
              <a:off x="141037" y="141037"/>
              <a:ext cx="3335077" cy="3335077"/>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0" t="-12500" r="0" b="-12500"/>
                </a:stretch>
              </a:blipFill>
            </p:spPr>
          </p:sp>
        </p:grpSp>
        <p:sp>
          <p:nvSpPr>
            <p:cNvPr name="TextBox 35" id="35"/>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NOAH FRANKE</a:t>
              </a:r>
            </a:p>
          </p:txBody>
        </p:sp>
      </p:grpSp>
      <p:grpSp>
        <p:nvGrpSpPr>
          <p:cNvPr name="Group 36" id="36"/>
          <p:cNvGrpSpPr/>
          <p:nvPr/>
        </p:nvGrpSpPr>
        <p:grpSpPr>
          <a:xfrm rot="0">
            <a:off x="9345681" y="2237928"/>
            <a:ext cx="2712864" cy="3937480"/>
            <a:chOff x="0" y="0"/>
            <a:chExt cx="3617151" cy="5249973"/>
          </a:xfrm>
        </p:grpSpPr>
        <p:sp>
          <p:nvSpPr>
            <p:cNvPr name="Freeform 37" id="37"/>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38" id="38"/>
            <p:cNvGrpSpPr/>
            <p:nvPr/>
          </p:nvGrpSpPr>
          <p:grpSpPr>
            <a:xfrm rot="0">
              <a:off x="141037" y="141037"/>
              <a:ext cx="3335077" cy="3335077"/>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2500" r="0" b="-12500"/>
                </a:stretch>
              </a:blipFill>
            </p:spPr>
          </p:sp>
        </p:grpSp>
        <p:sp>
          <p:nvSpPr>
            <p:cNvPr name="TextBox 40" id="40"/>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EVAN ENNS</a:t>
              </a:r>
            </a:p>
          </p:txBody>
        </p:sp>
      </p:grpSp>
      <p:sp>
        <p:nvSpPr>
          <p:cNvPr name="Freeform 41" id="41"/>
          <p:cNvSpPr/>
          <p:nvPr/>
        </p:nvSpPr>
        <p:spPr>
          <a:xfrm flipH="false" flipV="false" rot="0">
            <a:off x="14582213" y="2266503"/>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9"/>
            <a:stretch>
              <a:fillRect l="0" t="0" r="0" b="0"/>
            </a:stretch>
          </a:blipFill>
        </p:spPr>
      </p:sp>
      <p:sp>
        <p:nvSpPr>
          <p:cNvPr name="Freeform 42" id="42"/>
          <p:cNvSpPr/>
          <p:nvPr/>
        </p:nvSpPr>
        <p:spPr>
          <a:xfrm flipH="true" flipV="false" rot="0">
            <a:off x="656171" y="2266503"/>
            <a:ext cx="2879818" cy="4607708"/>
          </a:xfrm>
          <a:custGeom>
            <a:avLst/>
            <a:gdLst/>
            <a:ahLst/>
            <a:cxnLst/>
            <a:rect r="r" b="b" t="t" l="l"/>
            <a:pathLst>
              <a:path h="4607708" w="2879818">
                <a:moveTo>
                  <a:pt x="2879818" y="0"/>
                </a:moveTo>
                <a:lnTo>
                  <a:pt x="0" y="0"/>
                </a:lnTo>
                <a:lnTo>
                  <a:pt x="0" y="4607708"/>
                </a:lnTo>
                <a:lnTo>
                  <a:pt x="2879818" y="4607708"/>
                </a:lnTo>
                <a:lnTo>
                  <a:pt x="2879818" y="0"/>
                </a:lnTo>
                <a:close/>
              </a:path>
            </a:pathLst>
          </a:custGeom>
          <a:blipFill>
            <a:blip r:embed="rId9"/>
            <a:stretch>
              <a:fillRect l="0" t="0" r="0" b="0"/>
            </a:stretch>
          </a:blipFill>
        </p:spPr>
      </p:sp>
      <p:sp>
        <p:nvSpPr>
          <p:cNvPr name="Freeform 43" id="43"/>
          <p:cNvSpPr/>
          <p:nvPr/>
        </p:nvSpPr>
        <p:spPr>
          <a:xfrm flipH="false" flipV="false" rot="0">
            <a:off x="14376719" y="1322178"/>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sp>
        <p:nvSpPr>
          <p:cNvPr name="Freeform 44" id="44"/>
          <p:cNvSpPr/>
          <p:nvPr/>
        </p:nvSpPr>
        <p:spPr>
          <a:xfrm flipH="false" flipV="false" rot="0">
            <a:off x="1731549" y="3397300"/>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10"/>
            <a:stretch>
              <a:fillRect l="0" t="0" r="0" b="0"/>
            </a:stretch>
          </a:blipFill>
        </p:spPr>
      </p:sp>
      <p:grpSp>
        <p:nvGrpSpPr>
          <p:cNvPr name="Group 45" id="45"/>
          <p:cNvGrpSpPr/>
          <p:nvPr/>
        </p:nvGrpSpPr>
        <p:grpSpPr>
          <a:xfrm rot="0">
            <a:off x="5128606" y="6262363"/>
            <a:ext cx="4621001" cy="3935977"/>
            <a:chOff x="0" y="0"/>
            <a:chExt cx="6161335" cy="5247969"/>
          </a:xfrm>
        </p:grpSpPr>
        <p:sp>
          <p:nvSpPr>
            <p:cNvPr name="Freeform 46" id="46"/>
            <p:cNvSpPr/>
            <p:nvPr/>
          </p:nvSpPr>
          <p:spPr>
            <a:xfrm flipH="false" flipV="false" rot="0">
              <a:off x="1433650" y="0"/>
              <a:ext cx="3617151" cy="3617151"/>
            </a:xfrm>
            <a:custGeom>
              <a:avLst/>
              <a:gdLst/>
              <a:ahLst/>
              <a:cxnLst/>
              <a:rect r="r" b="b" t="t" l="l"/>
              <a:pathLst>
                <a:path h="3617151" w="3617151">
                  <a:moveTo>
                    <a:pt x="0" y="0"/>
                  </a:moveTo>
                  <a:lnTo>
                    <a:pt x="3617152" y="0"/>
                  </a:lnTo>
                  <a:lnTo>
                    <a:pt x="3617152" y="3617151"/>
                  </a:lnTo>
                  <a:lnTo>
                    <a:pt x="0" y="3617151"/>
                  </a:lnTo>
                  <a:lnTo>
                    <a:pt x="0" y="0"/>
                  </a:lnTo>
                  <a:close/>
                </a:path>
              </a:pathLst>
            </a:custGeom>
            <a:blipFill>
              <a:blip r:embed="rId5"/>
              <a:stretch>
                <a:fillRect l="0" t="0" r="0" b="0"/>
              </a:stretch>
            </a:blipFill>
          </p:spPr>
        </p:sp>
        <p:grpSp>
          <p:nvGrpSpPr>
            <p:cNvPr name="Group 47" id="47"/>
            <p:cNvGrpSpPr/>
            <p:nvPr/>
          </p:nvGrpSpPr>
          <p:grpSpPr>
            <a:xfrm rot="0">
              <a:off x="1574688" y="141037"/>
              <a:ext cx="3335077" cy="3335077"/>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0" t="-12500" r="0" b="-12500"/>
                </a:stretch>
              </a:blipFill>
            </p:spPr>
          </p:sp>
        </p:grpSp>
        <p:sp>
          <p:nvSpPr>
            <p:cNvPr name="TextBox 49" id="49"/>
            <p:cNvSpPr txBox="true"/>
            <p:nvPr/>
          </p:nvSpPr>
          <p:spPr>
            <a:xfrm rot="0">
              <a:off x="0" y="3921238"/>
              <a:ext cx="6161335"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ANDRES</a:t>
              </a:r>
            </a:p>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FLORES GONZALEZ</a:t>
              </a:r>
            </a:p>
          </p:txBody>
        </p:sp>
      </p:grpSp>
      <p:grpSp>
        <p:nvGrpSpPr>
          <p:cNvPr name="Group 50" id="50"/>
          <p:cNvGrpSpPr/>
          <p:nvPr/>
        </p:nvGrpSpPr>
        <p:grpSpPr>
          <a:xfrm rot="0">
            <a:off x="9269613" y="6260860"/>
            <a:ext cx="2712864" cy="3937480"/>
            <a:chOff x="0" y="0"/>
            <a:chExt cx="3617151" cy="5249973"/>
          </a:xfrm>
        </p:grpSpPr>
        <p:sp>
          <p:nvSpPr>
            <p:cNvPr name="Freeform 51" id="5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2" id="52"/>
            <p:cNvGrpSpPr/>
            <p:nvPr/>
          </p:nvGrpSpPr>
          <p:grpSpPr>
            <a:xfrm rot="0">
              <a:off x="141037" y="141037"/>
              <a:ext cx="3335077" cy="3335077"/>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0" t="-12500" r="0" b="-12500"/>
                </a:stretch>
              </a:blipFill>
            </p:spPr>
          </p:sp>
        </p:grpSp>
        <p:sp>
          <p:nvSpPr>
            <p:cNvPr name="TextBox 54" id="5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ADAM</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RIBIC</a:t>
              </a:r>
            </a:p>
          </p:txBody>
        </p:sp>
      </p:grpSp>
      <p:grpSp>
        <p:nvGrpSpPr>
          <p:cNvPr name="Group 55" id="55"/>
          <p:cNvGrpSpPr/>
          <p:nvPr/>
        </p:nvGrpSpPr>
        <p:grpSpPr>
          <a:xfrm rot="0">
            <a:off x="12447602" y="6260860"/>
            <a:ext cx="2712864" cy="3937480"/>
            <a:chOff x="0" y="0"/>
            <a:chExt cx="3617151" cy="5249973"/>
          </a:xfrm>
        </p:grpSpPr>
        <p:sp>
          <p:nvSpPr>
            <p:cNvPr name="Freeform 56" id="56"/>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57" id="57"/>
            <p:cNvGrpSpPr/>
            <p:nvPr/>
          </p:nvGrpSpPr>
          <p:grpSpPr>
            <a:xfrm rot="0">
              <a:off x="141037" y="141037"/>
              <a:ext cx="3335077" cy="3335077"/>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0" t="-12642" r="0" b="-12642"/>
                </a:stretch>
              </a:blipFill>
            </p:spPr>
          </p:sp>
        </p:grpSp>
        <p:sp>
          <p:nvSpPr>
            <p:cNvPr name="TextBox 59" id="59"/>
            <p:cNvSpPr txBox="true"/>
            <p:nvPr/>
          </p:nvSpPr>
          <p:spPr>
            <a:xfrm rot="0">
              <a:off x="144868" y="3923242"/>
              <a:ext cx="3472283" cy="1326731"/>
            </a:xfrm>
            <a:prstGeom prst="rect">
              <a:avLst/>
            </a:prstGeom>
          </p:spPr>
          <p:txBody>
            <a:bodyPr anchor="t" rtlCol="false" tIns="0" lIns="0" bIns="0" rIns="0">
              <a:spAutoFit/>
            </a:bodyPr>
            <a:lstStyle/>
            <a:p>
              <a:pPr algn="ctr">
                <a:lnSpc>
                  <a:spcPts val="3694"/>
                </a:lnSpc>
              </a:pPr>
              <a:r>
                <a:rPr lang="en-US" b="true" sz="3972">
                  <a:solidFill>
                    <a:srgbClr val="F6D67D"/>
                  </a:solidFill>
                  <a:latin typeface="Glacial Indifference Bold"/>
                  <a:ea typeface="Glacial Indifference Bold"/>
                  <a:cs typeface="Glacial Indifference Bold"/>
                  <a:sym typeface="Glacial Indifference Bold"/>
                </a:rPr>
                <a:t>JULIAN MILLER</a:t>
              </a:r>
            </a:p>
          </p:txBody>
        </p:sp>
      </p:grpSp>
      <p:grpSp>
        <p:nvGrpSpPr>
          <p:cNvPr name="Group 60" id="60"/>
          <p:cNvGrpSpPr/>
          <p:nvPr/>
        </p:nvGrpSpPr>
        <p:grpSpPr>
          <a:xfrm rot="0">
            <a:off x="12468119" y="2237928"/>
            <a:ext cx="2712864" cy="3937480"/>
            <a:chOff x="0" y="0"/>
            <a:chExt cx="3617151" cy="5249973"/>
          </a:xfrm>
        </p:grpSpPr>
        <p:sp>
          <p:nvSpPr>
            <p:cNvPr name="Freeform 61" id="61"/>
            <p:cNvSpPr/>
            <p:nvPr/>
          </p:nvSpPr>
          <p:spPr>
            <a:xfrm flipH="false" flipV="false" rot="0">
              <a:off x="0" y="0"/>
              <a:ext cx="3617151" cy="3617151"/>
            </a:xfrm>
            <a:custGeom>
              <a:avLst/>
              <a:gdLst/>
              <a:ahLst/>
              <a:cxnLst/>
              <a:rect r="r" b="b" t="t" l="l"/>
              <a:pathLst>
                <a:path h="3617151" w="3617151">
                  <a:moveTo>
                    <a:pt x="0" y="0"/>
                  </a:moveTo>
                  <a:lnTo>
                    <a:pt x="3617151" y="0"/>
                  </a:lnTo>
                  <a:lnTo>
                    <a:pt x="3617151" y="3617151"/>
                  </a:lnTo>
                  <a:lnTo>
                    <a:pt x="0" y="3617151"/>
                  </a:lnTo>
                  <a:lnTo>
                    <a:pt x="0" y="0"/>
                  </a:lnTo>
                  <a:close/>
                </a:path>
              </a:pathLst>
            </a:custGeom>
            <a:blipFill>
              <a:blip r:embed="rId5"/>
              <a:stretch>
                <a:fillRect l="0" t="0" r="0" b="0"/>
              </a:stretch>
            </a:blipFill>
          </p:spPr>
        </p:sp>
        <p:grpSp>
          <p:nvGrpSpPr>
            <p:cNvPr name="Group 62" id="62"/>
            <p:cNvGrpSpPr/>
            <p:nvPr/>
          </p:nvGrpSpPr>
          <p:grpSpPr>
            <a:xfrm rot="0">
              <a:off x="141037" y="141037"/>
              <a:ext cx="3335077" cy="3335077"/>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0" t="-12500" r="0" b="-12500"/>
                </a:stretch>
              </a:blipFill>
            </p:spPr>
          </p:sp>
        </p:grpSp>
        <p:sp>
          <p:nvSpPr>
            <p:cNvPr name="TextBox 64" id="64"/>
            <p:cNvSpPr txBox="true"/>
            <p:nvPr/>
          </p:nvSpPr>
          <p:spPr>
            <a:xfrm rot="0">
              <a:off x="78129" y="3923242"/>
              <a:ext cx="3472283" cy="1326731"/>
            </a:xfrm>
            <a:prstGeom prst="rect">
              <a:avLst/>
            </a:prstGeom>
          </p:spPr>
          <p:txBody>
            <a:bodyPr anchor="t" rtlCol="false" tIns="0" lIns="0" bIns="0" rIns="0">
              <a:spAutoFit/>
            </a:bodyPr>
            <a:lstStyle/>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HECTOR</a:t>
              </a:r>
            </a:p>
            <a:p>
              <a:pPr algn="ctr">
                <a:lnSpc>
                  <a:spcPts val="3694"/>
                </a:lnSpc>
              </a:pPr>
              <a:r>
                <a:rPr lang="en-US" b="true" sz="3972">
                  <a:solidFill>
                    <a:srgbClr val="FFFFFF"/>
                  </a:solidFill>
                  <a:latin typeface="Glacial Indifference Bold"/>
                  <a:ea typeface="Glacial Indifference Bold"/>
                  <a:cs typeface="Glacial Indifference Bold"/>
                  <a:sym typeface="Glacial Indifference Bold"/>
                </a:rPr>
                <a:t>HALL</a:t>
              </a:r>
            </a:p>
          </p:txBody>
        </p:sp>
      </p:grpSp>
      <p:sp>
        <p:nvSpPr>
          <p:cNvPr name="TextBox 65" id="65"/>
          <p:cNvSpPr txBox="true"/>
          <p:nvPr/>
        </p:nvSpPr>
        <p:spPr>
          <a:xfrm rot="0">
            <a:off x="1000125" y="500513"/>
            <a:ext cx="12269877" cy="1327840"/>
          </a:xfrm>
          <a:prstGeom prst="rect">
            <a:avLst/>
          </a:prstGeom>
        </p:spPr>
        <p:txBody>
          <a:bodyPr anchor="t" rtlCol="false" tIns="0" lIns="0" bIns="0" rIns="0">
            <a:spAutoFit/>
          </a:bodyPr>
          <a:lstStyle/>
          <a:p>
            <a:pPr algn="ctr">
              <a:lnSpc>
                <a:spcPts val="5009"/>
              </a:lnSpc>
            </a:pPr>
            <a:r>
              <a:rPr lang="en-US" b="true" sz="5824">
                <a:solidFill>
                  <a:srgbClr val="FFFFFF"/>
                </a:solidFill>
                <a:latin typeface="Glacial Indifference Bold"/>
                <a:ea typeface="Glacial Indifference Bold"/>
                <a:cs typeface="Glacial Indifference Bold"/>
                <a:sym typeface="Glacial Indifference Bold"/>
              </a:rPr>
              <a:t>NOMINATIONS - TOP SR. MALE ATHLETE OF THE YEAR</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false" flipV="false" rot="-5400000">
            <a:off x="13007016" y="954668"/>
            <a:ext cx="6311852" cy="4402517"/>
          </a:xfrm>
          <a:custGeom>
            <a:avLst/>
            <a:gdLst/>
            <a:ahLst/>
            <a:cxnLst/>
            <a:rect r="r" b="b" t="t" l="l"/>
            <a:pathLst>
              <a:path h="4402517" w="6311852">
                <a:moveTo>
                  <a:pt x="0" y="0"/>
                </a:moveTo>
                <a:lnTo>
                  <a:pt x="6311852" y="0"/>
                </a:lnTo>
                <a:lnTo>
                  <a:pt x="6311852" y="4402516"/>
                </a:lnTo>
                <a:lnTo>
                  <a:pt x="0" y="4402516"/>
                </a:lnTo>
                <a:lnTo>
                  <a:pt x="0" y="0"/>
                </a:lnTo>
                <a:close/>
              </a:path>
            </a:pathLst>
          </a:custGeom>
          <a:blipFill>
            <a:blip r:embed="rId4"/>
            <a:stretch>
              <a:fillRect l="0" t="0" r="0" b="0"/>
            </a:stretch>
          </a:blipFill>
        </p:spPr>
      </p:sp>
      <p:sp>
        <p:nvSpPr>
          <p:cNvPr name="Freeform 4" id="4"/>
          <p:cNvSpPr/>
          <p:nvPr/>
        </p:nvSpPr>
        <p:spPr>
          <a:xfrm flipH="true" flipV="true" rot="-5400000">
            <a:off x="-1832134" y="1555909"/>
            <a:ext cx="10287000" cy="7175182"/>
          </a:xfrm>
          <a:custGeom>
            <a:avLst/>
            <a:gdLst/>
            <a:ahLst/>
            <a:cxnLst/>
            <a:rect r="r" b="b" t="t" l="l"/>
            <a:pathLst>
              <a:path h="7175182" w="10287000">
                <a:moveTo>
                  <a:pt x="10287000" y="7175182"/>
                </a:moveTo>
                <a:lnTo>
                  <a:pt x="0" y="7175182"/>
                </a:lnTo>
                <a:lnTo>
                  <a:pt x="0" y="0"/>
                </a:lnTo>
                <a:lnTo>
                  <a:pt x="10287000" y="0"/>
                </a:lnTo>
                <a:lnTo>
                  <a:pt x="10287000" y="7175182"/>
                </a:lnTo>
                <a:close/>
              </a:path>
            </a:pathLst>
          </a:custGeom>
          <a:blipFill>
            <a:blip r:embed="rId4"/>
            <a:stretch>
              <a:fillRect l="0" t="0" r="0" b="0"/>
            </a:stretch>
          </a:blipFill>
        </p:spPr>
      </p:sp>
      <p:grpSp>
        <p:nvGrpSpPr>
          <p:cNvPr name="Group 5" id="5"/>
          <p:cNvGrpSpPr/>
          <p:nvPr/>
        </p:nvGrpSpPr>
        <p:grpSpPr>
          <a:xfrm rot="0">
            <a:off x="150672" y="3203551"/>
            <a:ext cx="4288849" cy="5425995"/>
            <a:chOff x="0" y="0"/>
            <a:chExt cx="766510" cy="969742"/>
          </a:xfrm>
        </p:grpSpPr>
        <p:sp>
          <p:nvSpPr>
            <p:cNvPr name="Freeform 6" id="6"/>
            <p:cNvSpPr/>
            <p:nvPr/>
          </p:nvSpPr>
          <p:spPr>
            <a:xfrm flipH="false" flipV="false" rot="0">
              <a:off x="0" y="0"/>
              <a:ext cx="766510" cy="969742"/>
            </a:xfrm>
            <a:custGeom>
              <a:avLst/>
              <a:gdLst/>
              <a:ahLst/>
              <a:cxnLst/>
              <a:rect r="r" b="b" t="t" l="l"/>
              <a:pathLst>
                <a:path h="969742" w="766510">
                  <a:moveTo>
                    <a:pt x="383255" y="0"/>
                  </a:moveTo>
                  <a:cubicBezTo>
                    <a:pt x="171589" y="0"/>
                    <a:pt x="0" y="217084"/>
                    <a:pt x="0" y="484871"/>
                  </a:cubicBezTo>
                  <a:cubicBezTo>
                    <a:pt x="0" y="752658"/>
                    <a:pt x="171589" y="969742"/>
                    <a:pt x="383255" y="969742"/>
                  </a:cubicBezTo>
                  <a:cubicBezTo>
                    <a:pt x="594921" y="969742"/>
                    <a:pt x="766510" y="752658"/>
                    <a:pt x="766510" y="484871"/>
                  </a:cubicBezTo>
                  <a:cubicBezTo>
                    <a:pt x="766510" y="217084"/>
                    <a:pt x="594921" y="0"/>
                    <a:pt x="383255"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7" id="7"/>
            <p:cNvSpPr txBox="true"/>
            <p:nvPr/>
          </p:nvSpPr>
          <p:spPr>
            <a:xfrm>
              <a:off x="71860" y="52813"/>
              <a:ext cx="622789" cy="826016"/>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66675" y="3124756"/>
            <a:ext cx="4456843" cy="6508241"/>
            <a:chOff x="0" y="0"/>
            <a:chExt cx="5942458" cy="8677655"/>
          </a:xfrm>
        </p:grpSpPr>
        <p:sp>
          <p:nvSpPr>
            <p:cNvPr name="Freeform 9" id="9"/>
            <p:cNvSpPr/>
            <p:nvPr/>
          </p:nvSpPr>
          <p:spPr>
            <a:xfrm flipH="false" flipV="false" rot="0">
              <a:off x="0" y="0"/>
              <a:ext cx="5942458" cy="7416484"/>
            </a:xfrm>
            <a:custGeom>
              <a:avLst/>
              <a:gdLst/>
              <a:ahLst/>
              <a:cxnLst/>
              <a:rect r="r" b="b" t="t" l="l"/>
              <a:pathLst>
                <a:path h="7416484" w="5942458">
                  <a:moveTo>
                    <a:pt x="0" y="0"/>
                  </a:moveTo>
                  <a:lnTo>
                    <a:pt x="5942458" y="0"/>
                  </a:lnTo>
                  <a:lnTo>
                    <a:pt x="5942458" y="7416484"/>
                  </a:lnTo>
                  <a:lnTo>
                    <a:pt x="0" y="7416484"/>
                  </a:lnTo>
                  <a:lnTo>
                    <a:pt x="0" y="0"/>
                  </a:lnTo>
                  <a:close/>
                </a:path>
              </a:pathLst>
            </a:custGeom>
            <a:blipFill>
              <a:blip r:embed="rId5"/>
              <a:stretch>
                <a:fillRect l="0" t="0" r="0" b="0"/>
              </a:stretch>
            </a:blipFill>
          </p:spPr>
        </p:sp>
        <p:grpSp>
          <p:nvGrpSpPr>
            <p:cNvPr name="Group 10" id="10"/>
            <p:cNvGrpSpPr/>
            <p:nvPr/>
          </p:nvGrpSpPr>
          <p:grpSpPr>
            <a:xfrm rot="0">
              <a:off x="131739" y="182876"/>
              <a:ext cx="5678979" cy="7050732"/>
              <a:chOff x="0" y="0"/>
              <a:chExt cx="7627211" cy="9469557"/>
            </a:xfrm>
          </p:grpSpPr>
          <p:sp>
            <p:nvSpPr>
              <p:cNvPr name="Freeform 11" id="11"/>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0" t="-340" r="0" b="-340"/>
                </a:stretch>
              </a:blipFill>
            </p:spPr>
          </p:sp>
        </p:grpSp>
        <p:sp>
          <p:nvSpPr>
            <p:cNvPr name="TextBox 12" id="12"/>
            <p:cNvSpPr txBox="true"/>
            <p:nvPr/>
          </p:nvSpPr>
          <p:spPr>
            <a:xfrm rot="0">
              <a:off x="143732" y="7535118"/>
              <a:ext cx="5589175" cy="1142537"/>
            </a:xfrm>
            <a:prstGeom prst="rect">
              <a:avLst/>
            </a:prstGeom>
          </p:spPr>
          <p:txBody>
            <a:bodyPr anchor="t" rtlCol="false" tIns="0" lIns="0" bIns="0" rIns="0">
              <a:spAutoFit/>
            </a:bodyPr>
            <a:lstStyle/>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CALLIE</a:t>
              </a:r>
            </a:p>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TURPIN</a:t>
              </a:r>
            </a:p>
          </p:txBody>
        </p:sp>
      </p:grpSp>
      <p:sp>
        <p:nvSpPr>
          <p:cNvPr name="Freeform 13" id="13"/>
          <p:cNvSpPr/>
          <p:nvPr/>
        </p:nvSpPr>
        <p:spPr>
          <a:xfrm flipH="true" flipV="false" rot="0">
            <a:off x="14703344" y="4191338"/>
            <a:ext cx="3841080" cy="5776060"/>
          </a:xfrm>
          <a:custGeom>
            <a:avLst/>
            <a:gdLst/>
            <a:ahLst/>
            <a:cxnLst/>
            <a:rect r="r" b="b" t="t" l="l"/>
            <a:pathLst>
              <a:path h="5776060" w="3841080">
                <a:moveTo>
                  <a:pt x="3841080" y="0"/>
                </a:moveTo>
                <a:lnTo>
                  <a:pt x="0" y="0"/>
                </a:lnTo>
                <a:lnTo>
                  <a:pt x="0" y="5776061"/>
                </a:lnTo>
                <a:lnTo>
                  <a:pt x="3841080" y="5776061"/>
                </a:lnTo>
                <a:lnTo>
                  <a:pt x="3841080" y="0"/>
                </a:lnTo>
                <a:close/>
              </a:path>
            </a:pathLst>
          </a:custGeom>
          <a:blipFill>
            <a:blip r:embed="rId7"/>
            <a:stretch>
              <a:fillRect l="0" t="0" r="0" b="0"/>
            </a:stretch>
          </a:blipFill>
        </p:spPr>
      </p:sp>
      <p:sp>
        <p:nvSpPr>
          <p:cNvPr name="Freeform 14" id="14"/>
          <p:cNvSpPr/>
          <p:nvPr/>
        </p:nvSpPr>
        <p:spPr>
          <a:xfrm flipH="false" flipV="false" rot="0">
            <a:off x="5735274" y="315551"/>
            <a:ext cx="2879818" cy="4607708"/>
          </a:xfrm>
          <a:custGeom>
            <a:avLst/>
            <a:gdLst/>
            <a:ahLst/>
            <a:cxnLst/>
            <a:rect r="r" b="b" t="t" l="l"/>
            <a:pathLst>
              <a:path h="4607708" w="2879818">
                <a:moveTo>
                  <a:pt x="0" y="0"/>
                </a:moveTo>
                <a:lnTo>
                  <a:pt x="2879817" y="0"/>
                </a:lnTo>
                <a:lnTo>
                  <a:pt x="2879817" y="4607709"/>
                </a:lnTo>
                <a:lnTo>
                  <a:pt x="0" y="4607709"/>
                </a:lnTo>
                <a:lnTo>
                  <a:pt x="0" y="0"/>
                </a:lnTo>
                <a:close/>
              </a:path>
            </a:pathLst>
          </a:custGeom>
          <a:blipFill>
            <a:blip r:embed="rId8"/>
            <a:stretch>
              <a:fillRect l="0" t="0" r="0" b="0"/>
            </a:stretch>
          </a:blipFill>
        </p:spPr>
      </p:sp>
      <p:sp>
        <p:nvSpPr>
          <p:cNvPr name="Freeform 15" id="15"/>
          <p:cNvSpPr/>
          <p:nvPr/>
        </p:nvSpPr>
        <p:spPr>
          <a:xfrm flipH="false" flipV="false" rot="0">
            <a:off x="238349" y="-115227"/>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9"/>
            <a:stretch>
              <a:fillRect l="0" t="0" r="0" b="0"/>
            </a:stretch>
          </a:blipFill>
        </p:spPr>
      </p:sp>
      <p:sp>
        <p:nvSpPr>
          <p:cNvPr name="Freeform 16" id="16"/>
          <p:cNvSpPr/>
          <p:nvPr/>
        </p:nvSpPr>
        <p:spPr>
          <a:xfrm flipH="false" flipV="false" rot="0">
            <a:off x="16357080" y="8357208"/>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TextBox 17" id="17"/>
          <p:cNvSpPr txBox="true"/>
          <p:nvPr/>
        </p:nvSpPr>
        <p:spPr>
          <a:xfrm rot="0">
            <a:off x="5396842" y="266700"/>
            <a:ext cx="8239097" cy="1202038"/>
          </a:xfrm>
          <a:prstGeom prst="rect">
            <a:avLst/>
          </a:prstGeom>
        </p:spPr>
        <p:txBody>
          <a:bodyPr anchor="t" rtlCol="false" tIns="0" lIns="0" bIns="0" rIns="0">
            <a:spAutoFit/>
          </a:bodyPr>
          <a:lstStyle/>
          <a:p>
            <a:pPr algn="ctr">
              <a:lnSpc>
                <a:spcPts val="8574"/>
              </a:lnSpc>
            </a:pPr>
            <a:r>
              <a:rPr lang="en-US" b="true" sz="9970">
                <a:solidFill>
                  <a:srgbClr val="FFFFFF"/>
                </a:solidFill>
                <a:latin typeface="Glacial Indifference Bold"/>
                <a:ea typeface="Glacial Indifference Bold"/>
                <a:cs typeface="Glacial Indifference Bold"/>
                <a:sym typeface="Glacial Indifference Bold"/>
              </a:rPr>
              <a:t>SENIOR</a:t>
            </a:r>
          </a:p>
        </p:txBody>
      </p:sp>
      <p:sp>
        <p:nvSpPr>
          <p:cNvPr name="TextBox 18" id="18"/>
          <p:cNvSpPr txBox="true"/>
          <p:nvPr/>
        </p:nvSpPr>
        <p:spPr>
          <a:xfrm rot="0">
            <a:off x="2469790" y="1463997"/>
            <a:ext cx="13826501" cy="1155409"/>
          </a:xfrm>
          <a:prstGeom prst="rect">
            <a:avLst/>
          </a:prstGeom>
        </p:spPr>
        <p:txBody>
          <a:bodyPr anchor="t" rtlCol="false" tIns="0" lIns="0" bIns="0" rIns="0">
            <a:spAutoFit/>
          </a:bodyPr>
          <a:lstStyle/>
          <a:p>
            <a:pPr algn="ctr">
              <a:lnSpc>
                <a:spcPts val="8214"/>
              </a:lnSpc>
            </a:pPr>
            <a:r>
              <a:rPr lang="en-US" b="true" sz="9552">
                <a:solidFill>
                  <a:srgbClr val="F6D67D"/>
                </a:solidFill>
                <a:latin typeface="Glacial Indifference Bold"/>
                <a:ea typeface="Glacial Indifference Bold"/>
                <a:cs typeface="Glacial Indifference Bold"/>
                <a:sym typeface="Glacial Indifference Bold"/>
              </a:rPr>
              <a:t>ATHLETES OF THE YEAR</a:t>
            </a:r>
          </a:p>
        </p:txBody>
      </p:sp>
      <p:grpSp>
        <p:nvGrpSpPr>
          <p:cNvPr name="Group 19" id="19"/>
          <p:cNvGrpSpPr/>
          <p:nvPr/>
        </p:nvGrpSpPr>
        <p:grpSpPr>
          <a:xfrm rot="0">
            <a:off x="4213670" y="3165451"/>
            <a:ext cx="4288849" cy="5425995"/>
            <a:chOff x="0" y="0"/>
            <a:chExt cx="766510" cy="969742"/>
          </a:xfrm>
        </p:grpSpPr>
        <p:sp>
          <p:nvSpPr>
            <p:cNvPr name="Freeform 20" id="20"/>
            <p:cNvSpPr/>
            <p:nvPr/>
          </p:nvSpPr>
          <p:spPr>
            <a:xfrm flipH="false" flipV="false" rot="0">
              <a:off x="0" y="0"/>
              <a:ext cx="766510" cy="969742"/>
            </a:xfrm>
            <a:custGeom>
              <a:avLst/>
              <a:gdLst/>
              <a:ahLst/>
              <a:cxnLst/>
              <a:rect r="r" b="b" t="t" l="l"/>
              <a:pathLst>
                <a:path h="969742" w="766510">
                  <a:moveTo>
                    <a:pt x="383255" y="0"/>
                  </a:moveTo>
                  <a:cubicBezTo>
                    <a:pt x="171589" y="0"/>
                    <a:pt x="0" y="217084"/>
                    <a:pt x="0" y="484871"/>
                  </a:cubicBezTo>
                  <a:cubicBezTo>
                    <a:pt x="0" y="752658"/>
                    <a:pt x="171589" y="969742"/>
                    <a:pt x="383255" y="969742"/>
                  </a:cubicBezTo>
                  <a:cubicBezTo>
                    <a:pt x="594921" y="969742"/>
                    <a:pt x="766510" y="752658"/>
                    <a:pt x="766510" y="484871"/>
                  </a:cubicBezTo>
                  <a:cubicBezTo>
                    <a:pt x="766510" y="217084"/>
                    <a:pt x="594921" y="0"/>
                    <a:pt x="383255"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21" id="21"/>
            <p:cNvSpPr txBox="true"/>
            <p:nvPr/>
          </p:nvSpPr>
          <p:spPr>
            <a:xfrm>
              <a:off x="71860" y="52813"/>
              <a:ext cx="622789" cy="826016"/>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4129673" y="3108301"/>
            <a:ext cx="4456843" cy="6508241"/>
            <a:chOff x="0" y="0"/>
            <a:chExt cx="5942458" cy="8677655"/>
          </a:xfrm>
        </p:grpSpPr>
        <p:sp>
          <p:nvSpPr>
            <p:cNvPr name="Freeform 23" id="23"/>
            <p:cNvSpPr/>
            <p:nvPr/>
          </p:nvSpPr>
          <p:spPr>
            <a:xfrm flipH="false" flipV="false" rot="0">
              <a:off x="0" y="0"/>
              <a:ext cx="5942458" cy="7416484"/>
            </a:xfrm>
            <a:custGeom>
              <a:avLst/>
              <a:gdLst/>
              <a:ahLst/>
              <a:cxnLst/>
              <a:rect r="r" b="b" t="t" l="l"/>
              <a:pathLst>
                <a:path h="7416484" w="5942458">
                  <a:moveTo>
                    <a:pt x="0" y="0"/>
                  </a:moveTo>
                  <a:lnTo>
                    <a:pt x="5942458" y="0"/>
                  </a:lnTo>
                  <a:lnTo>
                    <a:pt x="5942458" y="7416484"/>
                  </a:lnTo>
                  <a:lnTo>
                    <a:pt x="0" y="7416484"/>
                  </a:lnTo>
                  <a:lnTo>
                    <a:pt x="0" y="0"/>
                  </a:lnTo>
                  <a:close/>
                </a:path>
              </a:pathLst>
            </a:custGeom>
            <a:blipFill>
              <a:blip r:embed="rId5"/>
              <a:stretch>
                <a:fillRect l="0" t="0" r="0" b="0"/>
              </a:stretch>
            </a:blipFill>
          </p:spPr>
        </p:sp>
        <p:grpSp>
          <p:nvGrpSpPr>
            <p:cNvPr name="Group 24" id="24"/>
            <p:cNvGrpSpPr/>
            <p:nvPr/>
          </p:nvGrpSpPr>
          <p:grpSpPr>
            <a:xfrm rot="0">
              <a:off x="131739" y="182876"/>
              <a:ext cx="5678979" cy="7050732"/>
              <a:chOff x="0" y="0"/>
              <a:chExt cx="7627211" cy="9469557"/>
            </a:xfrm>
          </p:grpSpPr>
          <p:sp>
            <p:nvSpPr>
              <p:cNvPr name="Freeform 25" id="25"/>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0"/>
                <a:stretch>
                  <a:fillRect l="0" t="-340" r="0" b="-340"/>
                </a:stretch>
              </a:blipFill>
            </p:spPr>
          </p:sp>
        </p:grpSp>
        <p:sp>
          <p:nvSpPr>
            <p:cNvPr name="TextBox 26" id="26"/>
            <p:cNvSpPr txBox="true"/>
            <p:nvPr/>
          </p:nvSpPr>
          <p:spPr>
            <a:xfrm rot="0">
              <a:off x="143732" y="7535118"/>
              <a:ext cx="5589175" cy="1142537"/>
            </a:xfrm>
            <a:prstGeom prst="rect">
              <a:avLst/>
            </a:prstGeom>
          </p:spPr>
          <p:txBody>
            <a:bodyPr anchor="t" rtlCol="false" tIns="0" lIns="0" bIns="0" rIns="0">
              <a:spAutoFit/>
            </a:bodyPr>
            <a:lstStyle/>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LAEL</a:t>
              </a:r>
            </a:p>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HARPER</a:t>
              </a:r>
            </a:p>
          </p:txBody>
        </p:sp>
      </p:grpSp>
      <p:grpSp>
        <p:nvGrpSpPr>
          <p:cNvPr name="Group 27" id="27"/>
          <p:cNvGrpSpPr/>
          <p:nvPr/>
        </p:nvGrpSpPr>
        <p:grpSpPr>
          <a:xfrm rot="0">
            <a:off x="13887764" y="3174976"/>
            <a:ext cx="4288849" cy="5425995"/>
            <a:chOff x="0" y="0"/>
            <a:chExt cx="766510" cy="969742"/>
          </a:xfrm>
        </p:grpSpPr>
        <p:sp>
          <p:nvSpPr>
            <p:cNvPr name="Freeform 28" id="28"/>
            <p:cNvSpPr/>
            <p:nvPr/>
          </p:nvSpPr>
          <p:spPr>
            <a:xfrm flipH="false" flipV="false" rot="0">
              <a:off x="0" y="0"/>
              <a:ext cx="766510" cy="969742"/>
            </a:xfrm>
            <a:custGeom>
              <a:avLst/>
              <a:gdLst/>
              <a:ahLst/>
              <a:cxnLst/>
              <a:rect r="r" b="b" t="t" l="l"/>
              <a:pathLst>
                <a:path h="969742" w="766510">
                  <a:moveTo>
                    <a:pt x="383255" y="0"/>
                  </a:moveTo>
                  <a:cubicBezTo>
                    <a:pt x="171589" y="0"/>
                    <a:pt x="0" y="217084"/>
                    <a:pt x="0" y="484871"/>
                  </a:cubicBezTo>
                  <a:cubicBezTo>
                    <a:pt x="0" y="752658"/>
                    <a:pt x="171589" y="969742"/>
                    <a:pt x="383255" y="969742"/>
                  </a:cubicBezTo>
                  <a:cubicBezTo>
                    <a:pt x="594921" y="969742"/>
                    <a:pt x="766510" y="752658"/>
                    <a:pt x="766510" y="484871"/>
                  </a:cubicBezTo>
                  <a:cubicBezTo>
                    <a:pt x="766510" y="217084"/>
                    <a:pt x="594921" y="0"/>
                    <a:pt x="383255"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29" id="29"/>
            <p:cNvSpPr txBox="true"/>
            <p:nvPr/>
          </p:nvSpPr>
          <p:spPr>
            <a:xfrm>
              <a:off x="71860" y="52813"/>
              <a:ext cx="622789" cy="826016"/>
            </a:xfrm>
            <a:prstGeom prst="rect">
              <a:avLst/>
            </a:prstGeom>
          </p:spPr>
          <p:txBody>
            <a:bodyPr anchor="ctr" rtlCol="false" tIns="50800" lIns="50800" bIns="50800" rIns="50800"/>
            <a:lstStyle/>
            <a:p>
              <a:pPr algn="ctr">
                <a:lnSpc>
                  <a:spcPts val="2659"/>
                </a:lnSpc>
              </a:pPr>
            </a:p>
          </p:txBody>
        </p:sp>
      </p:grpSp>
      <p:grpSp>
        <p:nvGrpSpPr>
          <p:cNvPr name="Group 30" id="30"/>
          <p:cNvGrpSpPr/>
          <p:nvPr/>
        </p:nvGrpSpPr>
        <p:grpSpPr>
          <a:xfrm rot="0">
            <a:off x="9824766" y="3213076"/>
            <a:ext cx="4288849" cy="5425995"/>
            <a:chOff x="0" y="0"/>
            <a:chExt cx="766510" cy="969742"/>
          </a:xfrm>
        </p:grpSpPr>
        <p:sp>
          <p:nvSpPr>
            <p:cNvPr name="Freeform 31" id="31"/>
            <p:cNvSpPr/>
            <p:nvPr/>
          </p:nvSpPr>
          <p:spPr>
            <a:xfrm flipH="false" flipV="false" rot="0">
              <a:off x="0" y="0"/>
              <a:ext cx="766510" cy="969742"/>
            </a:xfrm>
            <a:custGeom>
              <a:avLst/>
              <a:gdLst/>
              <a:ahLst/>
              <a:cxnLst/>
              <a:rect r="r" b="b" t="t" l="l"/>
              <a:pathLst>
                <a:path h="969742" w="766510">
                  <a:moveTo>
                    <a:pt x="383255" y="0"/>
                  </a:moveTo>
                  <a:cubicBezTo>
                    <a:pt x="171589" y="0"/>
                    <a:pt x="0" y="217084"/>
                    <a:pt x="0" y="484871"/>
                  </a:cubicBezTo>
                  <a:cubicBezTo>
                    <a:pt x="0" y="752658"/>
                    <a:pt x="171589" y="969742"/>
                    <a:pt x="383255" y="969742"/>
                  </a:cubicBezTo>
                  <a:cubicBezTo>
                    <a:pt x="594921" y="969742"/>
                    <a:pt x="766510" y="752658"/>
                    <a:pt x="766510" y="484871"/>
                  </a:cubicBezTo>
                  <a:cubicBezTo>
                    <a:pt x="766510" y="217084"/>
                    <a:pt x="594921" y="0"/>
                    <a:pt x="383255" y="0"/>
                  </a:cubicBezTo>
                  <a:close/>
                </a:path>
              </a:pathLst>
            </a:custGeom>
            <a:gradFill rotWithShape="true">
              <a:gsLst>
                <a:gs pos="0">
                  <a:srgbClr val="414040">
                    <a:alpha val="100000"/>
                  </a:srgbClr>
                </a:gs>
                <a:gs pos="100000">
                  <a:srgbClr val="1F2127">
                    <a:alpha val="100000"/>
                  </a:srgbClr>
                </a:gs>
              </a:gsLst>
              <a:path path="circle">
                <a:fillToRect l="50000" r="50000" t="50000" b="50000"/>
              </a:path>
            </a:gradFill>
          </p:spPr>
        </p:sp>
        <p:sp>
          <p:nvSpPr>
            <p:cNvPr name="TextBox 32" id="32"/>
            <p:cNvSpPr txBox="true"/>
            <p:nvPr/>
          </p:nvSpPr>
          <p:spPr>
            <a:xfrm>
              <a:off x="71860" y="52813"/>
              <a:ext cx="622789" cy="826016"/>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9754516" y="3132983"/>
            <a:ext cx="4456843" cy="6508241"/>
            <a:chOff x="0" y="0"/>
            <a:chExt cx="5942458" cy="8677655"/>
          </a:xfrm>
        </p:grpSpPr>
        <p:sp>
          <p:nvSpPr>
            <p:cNvPr name="Freeform 34" id="34"/>
            <p:cNvSpPr/>
            <p:nvPr/>
          </p:nvSpPr>
          <p:spPr>
            <a:xfrm flipH="false" flipV="false" rot="0">
              <a:off x="0" y="0"/>
              <a:ext cx="5942458" cy="7416484"/>
            </a:xfrm>
            <a:custGeom>
              <a:avLst/>
              <a:gdLst/>
              <a:ahLst/>
              <a:cxnLst/>
              <a:rect r="r" b="b" t="t" l="l"/>
              <a:pathLst>
                <a:path h="7416484" w="5942458">
                  <a:moveTo>
                    <a:pt x="0" y="0"/>
                  </a:moveTo>
                  <a:lnTo>
                    <a:pt x="5942458" y="0"/>
                  </a:lnTo>
                  <a:lnTo>
                    <a:pt x="5942458" y="7416484"/>
                  </a:lnTo>
                  <a:lnTo>
                    <a:pt x="0" y="7416484"/>
                  </a:lnTo>
                  <a:lnTo>
                    <a:pt x="0" y="0"/>
                  </a:lnTo>
                  <a:close/>
                </a:path>
              </a:pathLst>
            </a:custGeom>
            <a:blipFill>
              <a:blip r:embed="rId5"/>
              <a:stretch>
                <a:fillRect l="0" t="0" r="0" b="0"/>
              </a:stretch>
            </a:blipFill>
          </p:spPr>
        </p:sp>
        <p:grpSp>
          <p:nvGrpSpPr>
            <p:cNvPr name="Group 35" id="35"/>
            <p:cNvGrpSpPr/>
            <p:nvPr/>
          </p:nvGrpSpPr>
          <p:grpSpPr>
            <a:xfrm rot="0">
              <a:off x="131739" y="182876"/>
              <a:ext cx="5678979" cy="7050732"/>
              <a:chOff x="0" y="0"/>
              <a:chExt cx="7627211" cy="9469557"/>
            </a:xfrm>
          </p:grpSpPr>
          <p:sp>
            <p:nvSpPr>
              <p:cNvPr name="Freeform 36" id="36"/>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1"/>
                <a:stretch>
                  <a:fillRect l="0" t="-340" r="0" b="-340"/>
                </a:stretch>
              </a:blipFill>
            </p:spPr>
          </p:sp>
        </p:grpSp>
        <p:sp>
          <p:nvSpPr>
            <p:cNvPr name="TextBox 37" id="37"/>
            <p:cNvSpPr txBox="true"/>
            <p:nvPr/>
          </p:nvSpPr>
          <p:spPr>
            <a:xfrm rot="0">
              <a:off x="143732" y="7535118"/>
              <a:ext cx="5589175" cy="1142537"/>
            </a:xfrm>
            <a:prstGeom prst="rect">
              <a:avLst/>
            </a:prstGeom>
          </p:spPr>
          <p:txBody>
            <a:bodyPr anchor="t" rtlCol="false" tIns="0" lIns="0" bIns="0" rIns="0">
              <a:spAutoFit/>
            </a:bodyPr>
            <a:lstStyle/>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EVAN</a:t>
              </a:r>
            </a:p>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ENNS</a:t>
              </a:r>
            </a:p>
          </p:txBody>
        </p:sp>
      </p:grpSp>
      <p:grpSp>
        <p:nvGrpSpPr>
          <p:cNvPr name="Group 38" id="38"/>
          <p:cNvGrpSpPr/>
          <p:nvPr/>
        </p:nvGrpSpPr>
        <p:grpSpPr>
          <a:xfrm rot="0">
            <a:off x="13774007" y="3116528"/>
            <a:ext cx="4456843" cy="6508241"/>
            <a:chOff x="0" y="0"/>
            <a:chExt cx="5942458" cy="8677655"/>
          </a:xfrm>
        </p:grpSpPr>
        <p:sp>
          <p:nvSpPr>
            <p:cNvPr name="Freeform 39" id="39"/>
            <p:cNvSpPr/>
            <p:nvPr/>
          </p:nvSpPr>
          <p:spPr>
            <a:xfrm flipH="false" flipV="false" rot="0">
              <a:off x="0" y="0"/>
              <a:ext cx="5942458" cy="7416484"/>
            </a:xfrm>
            <a:custGeom>
              <a:avLst/>
              <a:gdLst/>
              <a:ahLst/>
              <a:cxnLst/>
              <a:rect r="r" b="b" t="t" l="l"/>
              <a:pathLst>
                <a:path h="7416484" w="5942458">
                  <a:moveTo>
                    <a:pt x="0" y="0"/>
                  </a:moveTo>
                  <a:lnTo>
                    <a:pt x="5942458" y="0"/>
                  </a:lnTo>
                  <a:lnTo>
                    <a:pt x="5942458" y="7416484"/>
                  </a:lnTo>
                  <a:lnTo>
                    <a:pt x="0" y="7416484"/>
                  </a:lnTo>
                  <a:lnTo>
                    <a:pt x="0" y="0"/>
                  </a:lnTo>
                  <a:close/>
                </a:path>
              </a:pathLst>
            </a:custGeom>
            <a:blipFill>
              <a:blip r:embed="rId5"/>
              <a:stretch>
                <a:fillRect l="0" t="0" r="0" b="0"/>
              </a:stretch>
            </a:blipFill>
          </p:spPr>
        </p:sp>
        <p:grpSp>
          <p:nvGrpSpPr>
            <p:cNvPr name="Group 40" id="40"/>
            <p:cNvGrpSpPr/>
            <p:nvPr/>
          </p:nvGrpSpPr>
          <p:grpSpPr>
            <a:xfrm rot="0">
              <a:off x="131739" y="182876"/>
              <a:ext cx="5678979" cy="7050732"/>
              <a:chOff x="0" y="0"/>
              <a:chExt cx="7627211" cy="9469557"/>
            </a:xfrm>
          </p:grpSpPr>
          <p:sp>
            <p:nvSpPr>
              <p:cNvPr name="Freeform 41" id="41"/>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12"/>
                <a:stretch>
                  <a:fillRect l="0" t="-455" r="0" b="-455"/>
                </a:stretch>
              </a:blipFill>
            </p:spPr>
          </p:sp>
        </p:grpSp>
        <p:sp>
          <p:nvSpPr>
            <p:cNvPr name="TextBox 42" id="42"/>
            <p:cNvSpPr txBox="true"/>
            <p:nvPr/>
          </p:nvSpPr>
          <p:spPr>
            <a:xfrm rot="0">
              <a:off x="143732" y="7535118"/>
              <a:ext cx="5589175" cy="1142537"/>
            </a:xfrm>
            <a:prstGeom prst="rect">
              <a:avLst/>
            </a:prstGeom>
          </p:spPr>
          <p:txBody>
            <a:bodyPr anchor="t" rtlCol="false" tIns="0" lIns="0" bIns="0" rIns="0">
              <a:spAutoFit/>
            </a:bodyPr>
            <a:lstStyle/>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JULIAN</a:t>
              </a:r>
            </a:p>
            <a:p>
              <a:pPr algn="ctr">
                <a:lnSpc>
                  <a:spcPts val="3191"/>
                </a:lnSpc>
              </a:pPr>
              <a:r>
                <a:rPr lang="en-US" b="true" sz="3431">
                  <a:solidFill>
                    <a:srgbClr val="FFFFFF"/>
                  </a:solidFill>
                  <a:latin typeface="Glacial Indifference Bold"/>
                  <a:ea typeface="Glacial Indifference Bold"/>
                  <a:cs typeface="Glacial Indifference Bold"/>
                  <a:sym typeface="Glacial Indifference Bold"/>
                </a:rPr>
                <a:t>MILLER</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5183" y="-439946"/>
            <a:ext cx="18288000" cy="6697980"/>
          </a:xfrm>
          <a:custGeom>
            <a:avLst/>
            <a:gdLst/>
            <a:ahLst/>
            <a:cxnLst/>
            <a:rect r="r" b="b" t="t" l="l"/>
            <a:pathLst>
              <a:path h="6697980" w="18288000">
                <a:moveTo>
                  <a:pt x="0" y="0"/>
                </a:moveTo>
                <a:lnTo>
                  <a:pt x="18288000" y="0"/>
                </a:lnTo>
                <a:lnTo>
                  <a:pt x="18288000" y="6697980"/>
                </a:lnTo>
                <a:lnTo>
                  <a:pt x="0" y="6697980"/>
                </a:lnTo>
                <a:lnTo>
                  <a:pt x="0" y="0"/>
                </a:lnTo>
                <a:close/>
              </a:path>
            </a:pathLst>
          </a:custGeom>
          <a:blipFill>
            <a:blip r:embed="rId3">
              <a:alphaModFix amt="90000"/>
            </a:blip>
            <a:stretch>
              <a:fillRect l="0" t="0" r="0" b="0"/>
            </a:stretch>
          </a:blipFill>
        </p:spPr>
      </p:sp>
      <p:sp>
        <p:nvSpPr>
          <p:cNvPr name="Freeform 3" id="3"/>
          <p:cNvSpPr/>
          <p:nvPr/>
        </p:nvSpPr>
        <p:spPr>
          <a:xfrm flipH="false" flipV="false" rot="0">
            <a:off x="-216102" y="1028700"/>
            <a:ext cx="18685115" cy="12028543"/>
          </a:xfrm>
          <a:custGeom>
            <a:avLst/>
            <a:gdLst/>
            <a:ahLst/>
            <a:cxnLst/>
            <a:rect r="r" b="b" t="t" l="l"/>
            <a:pathLst>
              <a:path h="12028543" w="18685115">
                <a:moveTo>
                  <a:pt x="0" y="0"/>
                </a:moveTo>
                <a:lnTo>
                  <a:pt x="18685114" y="0"/>
                </a:lnTo>
                <a:lnTo>
                  <a:pt x="18685114" y="12028543"/>
                </a:lnTo>
                <a:lnTo>
                  <a:pt x="0" y="12028543"/>
                </a:lnTo>
                <a:lnTo>
                  <a:pt x="0" y="0"/>
                </a:lnTo>
                <a:close/>
              </a:path>
            </a:pathLst>
          </a:custGeom>
          <a:blipFill>
            <a:blip r:embed="rId4">
              <a:alphaModFix amt="8999"/>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0" y="3111817"/>
            <a:ext cx="10287000" cy="7175182"/>
          </a:xfrm>
          <a:custGeom>
            <a:avLst/>
            <a:gdLst/>
            <a:ahLst/>
            <a:cxnLst/>
            <a:rect r="r" b="b" t="t" l="l"/>
            <a:pathLst>
              <a:path h="7175182" w="10287000">
                <a:moveTo>
                  <a:pt x="10287000" y="0"/>
                </a:moveTo>
                <a:lnTo>
                  <a:pt x="0" y="0"/>
                </a:lnTo>
                <a:lnTo>
                  <a:pt x="0" y="7175183"/>
                </a:lnTo>
                <a:lnTo>
                  <a:pt x="10287000" y="7175183"/>
                </a:lnTo>
                <a:lnTo>
                  <a:pt x="10287000" y="0"/>
                </a:lnTo>
                <a:close/>
              </a:path>
            </a:pathLst>
          </a:custGeom>
          <a:blipFill>
            <a:blip r:embed="rId6"/>
            <a:stretch>
              <a:fillRect l="0" t="0" r="0" b="0"/>
            </a:stretch>
          </a:blipFill>
        </p:spPr>
      </p:sp>
      <p:sp>
        <p:nvSpPr>
          <p:cNvPr name="Freeform 5" id="5"/>
          <p:cNvSpPr/>
          <p:nvPr/>
        </p:nvSpPr>
        <p:spPr>
          <a:xfrm flipH="false" flipV="true" rot="0">
            <a:off x="8001000" y="0"/>
            <a:ext cx="10287000" cy="7175182"/>
          </a:xfrm>
          <a:custGeom>
            <a:avLst/>
            <a:gdLst/>
            <a:ahLst/>
            <a:cxnLst/>
            <a:rect r="r" b="b" t="t" l="l"/>
            <a:pathLst>
              <a:path h="7175182" w="10287000">
                <a:moveTo>
                  <a:pt x="0" y="7175182"/>
                </a:moveTo>
                <a:lnTo>
                  <a:pt x="10287000" y="7175182"/>
                </a:lnTo>
                <a:lnTo>
                  <a:pt x="10287000" y="0"/>
                </a:lnTo>
                <a:lnTo>
                  <a:pt x="0" y="0"/>
                </a:lnTo>
                <a:lnTo>
                  <a:pt x="0" y="7175182"/>
                </a:lnTo>
                <a:close/>
              </a:path>
            </a:pathLst>
          </a:custGeom>
          <a:blipFill>
            <a:blip r:embed="rId6"/>
            <a:stretch>
              <a:fillRect l="0" t="0" r="0" b="0"/>
            </a:stretch>
          </a:blipFill>
        </p:spPr>
      </p:sp>
      <p:sp>
        <p:nvSpPr>
          <p:cNvPr name="TextBox 6" id="6"/>
          <p:cNvSpPr txBox="true"/>
          <p:nvPr/>
        </p:nvSpPr>
        <p:spPr>
          <a:xfrm rot="0">
            <a:off x="334995" y="2402304"/>
            <a:ext cx="12733305" cy="1851680"/>
          </a:xfrm>
          <a:prstGeom prst="rect">
            <a:avLst/>
          </a:prstGeom>
        </p:spPr>
        <p:txBody>
          <a:bodyPr anchor="t" rtlCol="false" tIns="0" lIns="0" bIns="0" rIns="0">
            <a:spAutoFit/>
          </a:bodyPr>
          <a:lstStyle/>
          <a:p>
            <a:pPr algn="ctr">
              <a:lnSpc>
                <a:spcPts val="13277"/>
              </a:lnSpc>
            </a:pPr>
            <a:r>
              <a:rPr lang="en-US" b="true" sz="15438">
                <a:solidFill>
                  <a:srgbClr val="F6D67D"/>
                </a:solidFill>
                <a:latin typeface="Glacial Indifference Bold"/>
                <a:ea typeface="Glacial Indifference Bold"/>
                <a:cs typeface="Glacial Indifference Bold"/>
                <a:sym typeface="Glacial Indifference Bold"/>
              </a:rPr>
              <a:t>FOR COMING!</a:t>
            </a:r>
          </a:p>
        </p:txBody>
      </p:sp>
      <p:sp>
        <p:nvSpPr>
          <p:cNvPr name="TextBox 7" id="7"/>
          <p:cNvSpPr txBox="true"/>
          <p:nvPr/>
        </p:nvSpPr>
        <p:spPr>
          <a:xfrm rot="0">
            <a:off x="-2868923" y="828641"/>
            <a:ext cx="14745879" cy="1549182"/>
          </a:xfrm>
          <a:prstGeom prst="rect">
            <a:avLst/>
          </a:prstGeom>
        </p:spPr>
        <p:txBody>
          <a:bodyPr anchor="t" rtlCol="false" tIns="0" lIns="0" bIns="0" rIns="0">
            <a:spAutoFit/>
          </a:bodyPr>
          <a:lstStyle/>
          <a:p>
            <a:pPr algn="ctr">
              <a:lnSpc>
                <a:spcPts val="11005"/>
              </a:lnSpc>
            </a:pPr>
            <a:r>
              <a:rPr lang="en-US" sz="12797">
                <a:solidFill>
                  <a:srgbClr val="FFFFFF"/>
                </a:solidFill>
                <a:latin typeface="Glacial Indifference"/>
                <a:ea typeface="Glacial Indifference"/>
                <a:cs typeface="Glacial Indifference"/>
                <a:sym typeface="Glacial Indifference"/>
              </a:rPr>
              <a:t>THANK YOU</a:t>
            </a:r>
          </a:p>
        </p:txBody>
      </p:sp>
      <p:sp>
        <p:nvSpPr>
          <p:cNvPr name="AutoShape 8" id="8"/>
          <p:cNvSpPr/>
          <p:nvPr/>
        </p:nvSpPr>
        <p:spPr>
          <a:xfrm>
            <a:off x="2607329" y="4702801"/>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9" id="9"/>
          <p:cNvSpPr txBox="true"/>
          <p:nvPr/>
        </p:nvSpPr>
        <p:spPr>
          <a:xfrm rot="0">
            <a:off x="2241728" y="5174289"/>
            <a:ext cx="14650492" cy="3175798"/>
          </a:xfrm>
          <a:prstGeom prst="rect">
            <a:avLst/>
          </a:prstGeom>
        </p:spPr>
        <p:txBody>
          <a:bodyPr anchor="t" rtlCol="false" tIns="0" lIns="0" bIns="0" rIns="0">
            <a:spAutoFit/>
          </a:bodyPr>
          <a:lstStyle/>
          <a:p>
            <a:pPr algn="ctr">
              <a:lnSpc>
                <a:spcPts val="5031"/>
              </a:lnSpc>
            </a:pPr>
            <a:r>
              <a:rPr lang="en-US" b="true" sz="3593" spc="215">
                <a:solidFill>
                  <a:srgbClr val="FDFDFD"/>
                </a:solidFill>
                <a:latin typeface="Be Vietnam Ultra-Bold"/>
                <a:ea typeface="Be Vietnam Ultra-Bold"/>
                <a:cs typeface="Be Vietnam Ultra-Bold"/>
                <a:sym typeface="Be Vietnam Ultra-Bold"/>
              </a:rPr>
              <a:t>PIZZA &amp; BEVERAGES ARE WAITING ACROSS THE HALL IN THE CAFETERIA, PLEASE MOVE THERE IN A RESPECTFUL MANNER. THERE IS 2 PIECES OF PIZZA AND A DRINK PER ATHLETE.</a:t>
            </a:r>
          </a:p>
          <a:p>
            <a:pPr algn="ctr">
              <a:lnSpc>
                <a:spcPts val="5031"/>
              </a:lnSpc>
            </a:pPr>
            <a:r>
              <a:rPr lang="en-US" b="true" sz="3593" spc="215">
                <a:solidFill>
                  <a:srgbClr val="FDFDFD"/>
                </a:solidFill>
                <a:latin typeface="Be Vietnam Ultra-Bold"/>
                <a:ea typeface="Be Vietnam Ultra-Bold"/>
                <a:cs typeface="Be Vietnam Ultra-Bold"/>
                <a:sym typeface="Be Vietnam Ultra-Bold"/>
              </a:rPr>
              <a:t>FEEL FREE TO STICK AROUND &amp; SOCIALIZE!</a:t>
            </a:r>
          </a:p>
          <a:p>
            <a:pPr algn="ctr">
              <a:lnSpc>
                <a:spcPts val="5031"/>
              </a:lnSpc>
            </a:pPr>
          </a:p>
        </p:txBody>
      </p:sp>
      <p:sp>
        <p:nvSpPr>
          <p:cNvPr name="Freeform 10" id="10"/>
          <p:cNvSpPr/>
          <p:nvPr/>
        </p:nvSpPr>
        <p:spPr>
          <a:xfrm flipH="false" flipV="false" rot="0">
            <a:off x="16357080" y="6258034"/>
            <a:ext cx="1804440" cy="1802184"/>
          </a:xfrm>
          <a:custGeom>
            <a:avLst/>
            <a:gdLst/>
            <a:ahLst/>
            <a:cxnLst/>
            <a:rect r="r" b="b" t="t" l="l"/>
            <a:pathLst>
              <a:path h="1802184" w="1804440">
                <a:moveTo>
                  <a:pt x="0" y="0"/>
                </a:moveTo>
                <a:lnTo>
                  <a:pt x="1804440" y="0"/>
                </a:lnTo>
                <a:lnTo>
                  <a:pt x="1804440" y="1802185"/>
                </a:lnTo>
                <a:lnTo>
                  <a:pt x="0" y="1802185"/>
                </a:lnTo>
                <a:lnTo>
                  <a:pt x="0" y="0"/>
                </a:lnTo>
                <a:close/>
              </a:path>
            </a:pathLst>
          </a:custGeom>
          <a:blipFill>
            <a:blip r:embed="rId7"/>
            <a:stretch>
              <a:fillRect l="0" t="0" r="0" b="0"/>
            </a:stretch>
          </a:blipFill>
        </p:spPr>
      </p:sp>
      <p:sp>
        <p:nvSpPr>
          <p:cNvPr name="Freeform 11" id="11"/>
          <p:cNvSpPr/>
          <p:nvPr/>
        </p:nvSpPr>
        <p:spPr>
          <a:xfrm flipH="false" flipV="false" rot="0">
            <a:off x="604949" y="4073370"/>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7"/>
            <a:stretch>
              <a:fillRect l="0" t="0" r="0" b="0"/>
            </a:stretch>
          </a:blipFill>
        </p:spPr>
      </p:sp>
      <p:sp>
        <p:nvSpPr>
          <p:cNvPr name="Freeform 12" id="12"/>
          <p:cNvSpPr/>
          <p:nvPr/>
        </p:nvSpPr>
        <p:spPr>
          <a:xfrm flipH="false" flipV="false" rot="0">
            <a:off x="15315677" y="8434129"/>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8"/>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4"/>
            <a:stretch>
              <a:fillRect l="0" t="0" r="0" b="0"/>
            </a:stretch>
          </a:blipFill>
        </p:spPr>
      </p:sp>
      <p:grpSp>
        <p:nvGrpSpPr>
          <p:cNvPr name="Group 4" id="4"/>
          <p:cNvGrpSpPr/>
          <p:nvPr/>
        </p:nvGrpSpPr>
        <p:grpSpPr>
          <a:xfrm rot="0">
            <a:off x="7600950" y="5457320"/>
            <a:ext cx="10687050" cy="1059176"/>
            <a:chOff x="0" y="0"/>
            <a:chExt cx="2814696" cy="278960"/>
          </a:xfrm>
        </p:grpSpPr>
        <p:sp>
          <p:nvSpPr>
            <p:cNvPr name="Freeform 5" id="5"/>
            <p:cNvSpPr/>
            <p:nvPr/>
          </p:nvSpPr>
          <p:spPr>
            <a:xfrm flipH="false" flipV="false" rot="0">
              <a:off x="0" y="0"/>
              <a:ext cx="2814696" cy="278960"/>
            </a:xfrm>
            <a:custGeom>
              <a:avLst/>
              <a:gdLst/>
              <a:ahLst/>
              <a:cxnLst/>
              <a:rect r="r" b="b" t="t" l="l"/>
              <a:pathLst>
                <a:path h="278960" w="2814696">
                  <a:moveTo>
                    <a:pt x="0" y="0"/>
                  </a:moveTo>
                  <a:lnTo>
                    <a:pt x="2814696" y="0"/>
                  </a:lnTo>
                  <a:lnTo>
                    <a:pt x="2814696"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2814696" cy="31706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8700" y="881784"/>
            <a:ext cx="6829399" cy="8523431"/>
            <a:chOff x="0" y="0"/>
            <a:chExt cx="9105866" cy="11364575"/>
          </a:xfrm>
        </p:grpSpPr>
        <p:sp>
          <p:nvSpPr>
            <p:cNvPr name="Freeform 8" id="8"/>
            <p:cNvSpPr/>
            <p:nvPr/>
          </p:nvSpPr>
          <p:spPr>
            <a:xfrm flipH="false" flipV="false" rot="0">
              <a:off x="0" y="0"/>
              <a:ext cx="9105866" cy="11364575"/>
            </a:xfrm>
            <a:custGeom>
              <a:avLst/>
              <a:gdLst/>
              <a:ahLst/>
              <a:cxnLst/>
              <a:rect r="r" b="b" t="t" l="l"/>
              <a:pathLst>
                <a:path h="11364575" w="9105866">
                  <a:moveTo>
                    <a:pt x="0" y="0"/>
                  </a:moveTo>
                  <a:lnTo>
                    <a:pt x="9105866" y="0"/>
                  </a:lnTo>
                  <a:lnTo>
                    <a:pt x="9105866" y="11364575"/>
                  </a:lnTo>
                  <a:lnTo>
                    <a:pt x="0" y="11364575"/>
                  </a:lnTo>
                  <a:lnTo>
                    <a:pt x="0" y="0"/>
                  </a:lnTo>
                  <a:close/>
                </a:path>
              </a:pathLst>
            </a:custGeom>
            <a:blipFill>
              <a:blip r:embed="rId5"/>
              <a:stretch>
                <a:fillRect l="0" t="0" r="0" b="0"/>
              </a:stretch>
            </a:blipFill>
          </p:spPr>
        </p:sp>
        <p:grpSp>
          <p:nvGrpSpPr>
            <p:cNvPr name="Group 9" id="9"/>
            <p:cNvGrpSpPr/>
            <p:nvPr/>
          </p:nvGrpSpPr>
          <p:grpSpPr>
            <a:xfrm rot="0">
              <a:off x="201869" y="280228"/>
              <a:ext cx="8702128" cy="10804119"/>
              <a:chOff x="0" y="0"/>
              <a:chExt cx="7627211" cy="9469557"/>
            </a:xfrm>
          </p:grpSpPr>
          <p:sp>
            <p:nvSpPr>
              <p:cNvPr name="Freeform 10" id="1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4550" t="0" r="-4550" b="0"/>
                </a:stretch>
              </a:blipFill>
            </p:spPr>
          </p:sp>
        </p:grpSp>
      </p:grpSp>
      <p:sp>
        <p:nvSpPr>
          <p:cNvPr name="AutoShape 11" id="11"/>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12" id="12"/>
          <p:cNvSpPr txBox="true"/>
          <p:nvPr/>
        </p:nvSpPr>
        <p:spPr>
          <a:xfrm rot="0">
            <a:off x="8582059" y="2552343"/>
            <a:ext cx="8239097" cy="1514484"/>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ELIZA</a:t>
            </a:r>
          </a:p>
        </p:txBody>
      </p:sp>
      <p:sp>
        <p:nvSpPr>
          <p:cNvPr name="TextBox 13" id="13"/>
          <p:cNvSpPr txBox="true"/>
          <p:nvPr/>
        </p:nvSpPr>
        <p:spPr>
          <a:xfrm rot="0">
            <a:off x="7858099" y="3985368"/>
            <a:ext cx="9687016" cy="1471952"/>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KENT</a:t>
            </a:r>
          </a:p>
        </p:txBody>
      </p:sp>
      <p:sp>
        <p:nvSpPr>
          <p:cNvPr name="TextBox 14" id="14"/>
          <p:cNvSpPr txBox="true"/>
          <p:nvPr/>
        </p:nvSpPr>
        <p:spPr>
          <a:xfrm rot="0">
            <a:off x="9031547" y="6853399"/>
            <a:ext cx="7825856" cy="788973"/>
          </a:xfrm>
          <a:prstGeom prst="rect">
            <a:avLst/>
          </a:prstGeom>
        </p:spPr>
        <p:txBody>
          <a:bodyPr anchor="t" rtlCol="false" tIns="0" lIns="0" bIns="0" rIns="0">
            <a:spAutoFit/>
          </a:bodyPr>
          <a:lstStyle/>
          <a:p>
            <a:pPr algn="ctr">
              <a:lnSpc>
                <a:spcPts val="3088"/>
              </a:lnSpc>
            </a:pPr>
            <a:r>
              <a:rPr lang="en-US" sz="3088">
                <a:solidFill>
                  <a:srgbClr val="FDFDFD"/>
                </a:solidFill>
                <a:latin typeface="Be Vietnam"/>
                <a:ea typeface="Be Vietnam"/>
                <a:cs typeface="Be Vietnam"/>
                <a:sym typeface="Be Vietnam"/>
              </a:rPr>
              <a:t>NAIT Ooks</a:t>
            </a:r>
          </a:p>
          <a:p>
            <a:pPr algn="ctr">
              <a:lnSpc>
                <a:spcPts val="3088"/>
              </a:lnSpc>
            </a:pPr>
            <a:r>
              <a:rPr lang="en-US" sz="3088">
                <a:solidFill>
                  <a:srgbClr val="FDFDFD"/>
                </a:solidFill>
                <a:latin typeface="Be Vietnam"/>
                <a:ea typeface="Be Vietnam"/>
                <a:cs typeface="Be Vietnam"/>
                <a:sym typeface="Be Vietnam"/>
              </a:rPr>
              <a:t>(ACAC)</a:t>
            </a:r>
          </a:p>
        </p:txBody>
      </p:sp>
      <p:sp>
        <p:nvSpPr>
          <p:cNvPr name="TextBox 15" id="15"/>
          <p:cNvSpPr txBox="true"/>
          <p:nvPr/>
        </p:nvSpPr>
        <p:spPr>
          <a:xfrm rot="0">
            <a:off x="8356329" y="5457320"/>
            <a:ext cx="9176292" cy="925970"/>
          </a:xfrm>
          <a:prstGeom prst="rect">
            <a:avLst/>
          </a:prstGeom>
        </p:spPr>
        <p:txBody>
          <a:bodyPr anchor="t" rtlCol="false" tIns="0" lIns="0" bIns="0" rIns="0">
            <a:spAutoFit/>
          </a:bodyPr>
          <a:lstStyle/>
          <a:p>
            <a:pPr algn="ctr">
              <a:lnSpc>
                <a:spcPts val="7670"/>
              </a:lnSpc>
            </a:pPr>
            <a:r>
              <a:rPr lang="en-US" b="true" sz="5478" spc="328">
                <a:solidFill>
                  <a:srgbClr val="000000"/>
                </a:solidFill>
                <a:latin typeface="Be Vietnam Ultra-Bold"/>
                <a:ea typeface="Be Vietnam Ultra-Bold"/>
                <a:cs typeface="Be Vietnam Ultra-Bold"/>
                <a:sym typeface="Be Vietnam Ultra-Bold"/>
              </a:rPr>
              <a:t>WOMEN’S ICE HOCKEY</a:t>
            </a:r>
          </a:p>
        </p:txBody>
      </p:sp>
      <p:sp>
        <p:nvSpPr>
          <p:cNvPr name="Freeform 16" id="16"/>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4"/>
            <a:stretch>
              <a:fillRect l="0" t="0" r="0" b="0"/>
            </a:stretch>
          </a:blipFill>
        </p:spPr>
      </p:sp>
      <p:sp>
        <p:nvSpPr>
          <p:cNvPr name="Freeform 17" id="17"/>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7"/>
            <a:stretch>
              <a:fillRect l="0" t="0" r="0" b="0"/>
            </a:stretch>
          </a:blipFill>
        </p:spPr>
      </p:sp>
      <p:sp>
        <p:nvSpPr>
          <p:cNvPr name="Freeform 18" id="18"/>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9" id="19"/>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Freeform 20" id="20"/>
          <p:cNvSpPr/>
          <p:nvPr/>
        </p:nvSpPr>
        <p:spPr>
          <a:xfrm flipH="false" flipV="false" rot="0">
            <a:off x="15315677" y="8434129"/>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414040">
                <a:alpha val="100000"/>
              </a:srgbClr>
            </a:gs>
            <a:gs pos="100000">
              <a:srgbClr val="1F2127">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998646" y="5199485"/>
            <a:ext cx="20285291" cy="6060231"/>
          </a:xfrm>
          <a:custGeom>
            <a:avLst/>
            <a:gdLst/>
            <a:ahLst/>
            <a:cxnLst/>
            <a:rect r="r" b="b" t="t" l="l"/>
            <a:pathLst>
              <a:path h="6060231" w="20285291">
                <a:moveTo>
                  <a:pt x="0" y="0"/>
                </a:moveTo>
                <a:lnTo>
                  <a:pt x="20285292" y="0"/>
                </a:lnTo>
                <a:lnTo>
                  <a:pt x="20285292" y="6060230"/>
                </a:lnTo>
                <a:lnTo>
                  <a:pt x="0" y="6060230"/>
                </a:lnTo>
                <a:lnTo>
                  <a:pt x="0" y="0"/>
                </a:lnTo>
                <a:close/>
              </a:path>
            </a:pathLst>
          </a:custGeom>
          <a:blipFill>
            <a:blip r:embed="rId2">
              <a:alphaModFix amt="8999"/>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3" id="3"/>
          <p:cNvSpPr/>
          <p:nvPr/>
        </p:nvSpPr>
        <p:spPr>
          <a:xfrm flipH="true" flipV="false" rot="0">
            <a:off x="0" y="3248442"/>
            <a:ext cx="12944475" cy="7038558"/>
          </a:xfrm>
          <a:custGeom>
            <a:avLst/>
            <a:gdLst/>
            <a:ahLst/>
            <a:cxnLst/>
            <a:rect r="r" b="b" t="t" l="l"/>
            <a:pathLst>
              <a:path h="7038558" w="12944475">
                <a:moveTo>
                  <a:pt x="12944475" y="0"/>
                </a:moveTo>
                <a:lnTo>
                  <a:pt x="0" y="0"/>
                </a:lnTo>
                <a:lnTo>
                  <a:pt x="0" y="7038558"/>
                </a:lnTo>
                <a:lnTo>
                  <a:pt x="12944475" y="7038558"/>
                </a:lnTo>
                <a:lnTo>
                  <a:pt x="12944475" y="0"/>
                </a:lnTo>
                <a:close/>
              </a:path>
            </a:pathLst>
          </a:custGeom>
          <a:blipFill>
            <a:blip r:embed="rId4"/>
            <a:stretch>
              <a:fillRect l="0" t="0" r="0" b="0"/>
            </a:stretch>
          </a:blipFill>
        </p:spPr>
      </p:sp>
      <p:grpSp>
        <p:nvGrpSpPr>
          <p:cNvPr name="Group 4" id="4"/>
          <p:cNvGrpSpPr/>
          <p:nvPr/>
        </p:nvGrpSpPr>
        <p:grpSpPr>
          <a:xfrm rot="0">
            <a:off x="7600950" y="5457320"/>
            <a:ext cx="10687050" cy="1059176"/>
            <a:chOff x="0" y="0"/>
            <a:chExt cx="2814696" cy="278960"/>
          </a:xfrm>
        </p:grpSpPr>
        <p:sp>
          <p:nvSpPr>
            <p:cNvPr name="Freeform 5" id="5"/>
            <p:cNvSpPr/>
            <p:nvPr/>
          </p:nvSpPr>
          <p:spPr>
            <a:xfrm flipH="false" flipV="false" rot="0">
              <a:off x="0" y="0"/>
              <a:ext cx="2814696" cy="278960"/>
            </a:xfrm>
            <a:custGeom>
              <a:avLst/>
              <a:gdLst/>
              <a:ahLst/>
              <a:cxnLst/>
              <a:rect r="r" b="b" t="t" l="l"/>
              <a:pathLst>
                <a:path h="278960" w="2814696">
                  <a:moveTo>
                    <a:pt x="0" y="0"/>
                  </a:moveTo>
                  <a:lnTo>
                    <a:pt x="2814696" y="0"/>
                  </a:lnTo>
                  <a:lnTo>
                    <a:pt x="2814696" y="278960"/>
                  </a:lnTo>
                  <a:lnTo>
                    <a:pt x="0" y="278960"/>
                  </a:lnTo>
                  <a:close/>
                </a:path>
              </a:pathLst>
            </a:custGeom>
            <a:gradFill rotWithShape="true">
              <a:gsLst>
                <a:gs pos="0">
                  <a:srgbClr val="FCD695">
                    <a:alpha val="100000"/>
                  </a:srgbClr>
                </a:gs>
                <a:gs pos="100000">
                  <a:srgbClr val="C09D5F">
                    <a:alpha val="100000"/>
                  </a:srgbClr>
                </a:gs>
              </a:gsLst>
              <a:path path="circle">
                <a:fillToRect l="0" r="100000" t="0" b="100000"/>
              </a:path>
              <a:tileRect r="0" l="-100000" b="0" t="-100000"/>
            </a:gradFill>
          </p:spPr>
        </p:sp>
        <p:sp>
          <p:nvSpPr>
            <p:cNvPr name="TextBox 6" id="6"/>
            <p:cNvSpPr txBox="true"/>
            <p:nvPr/>
          </p:nvSpPr>
          <p:spPr>
            <a:xfrm>
              <a:off x="0" y="-38100"/>
              <a:ext cx="2814696" cy="31706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1028700" y="881784"/>
            <a:ext cx="6829399" cy="8523431"/>
            <a:chOff x="0" y="0"/>
            <a:chExt cx="9105866" cy="11364575"/>
          </a:xfrm>
        </p:grpSpPr>
        <p:sp>
          <p:nvSpPr>
            <p:cNvPr name="Freeform 8" id="8"/>
            <p:cNvSpPr/>
            <p:nvPr/>
          </p:nvSpPr>
          <p:spPr>
            <a:xfrm flipH="false" flipV="false" rot="0">
              <a:off x="0" y="0"/>
              <a:ext cx="9105866" cy="11364575"/>
            </a:xfrm>
            <a:custGeom>
              <a:avLst/>
              <a:gdLst/>
              <a:ahLst/>
              <a:cxnLst/>
              <a:rect r="r" b="b" t="t" l="l"/>
              <a:pathLst>
                <a:path h="11364575" w="9105866">
                  <a:moveTo>
                    <a:pt x="0" y="0"/>
                  </a:moveTo>
                  <a:lnTo>
                    <a:pt x="9105866" y="0"/>
                  </a:lnTo>
                  <a:lnTo>
                    <a:pt x="9105866" y="11364575"/>
                  </a:lnTo>
                  <a:lnTo>
                    <a:pt x="0" y="11364575"/>
                  </a:lnTo>
                  <a:lnTo>
                    <a:pt x="0" y="0"/>
                  </a:lnTo>
                  <a:close/>
                </a:path>
              </a:pathLst>
            </a:custGeom>
            <a:blipFill>
              <a:blip r:embed="rId5"/>
              <a:stretch>
                <a:fillRect l="0" t="0" r="0" b="0"/>
              </a:stretch>
            </a:blipFill>
          </p:spPr>
        </p:sp>
        <p:grpSp>
          <p:nvGrpSpPr>
            <p:cNvPr name="Group 9" id="9"/>
            <p:cNvGrpSpPr/>
            <p:nvPr/>
          </p:nvGrpSpPr>
          <p:grpSpPr>
            <a:xfrm rot="0">
              <a:off x="201869" y="280228"/>
              <a:ext cx="8702128" cy="10804119"/>
              <a:chOff x="0" y="0"/>
              <a:chExt cx="7627211" cy="9469557"/>
            </a:xfrm>
          </p:grpSpPr>
          <p:sp>
            <p:nvSpPr>
              <p:cNvPr name="Freeform 10" id="10"/>
              <p:cNvSpPr/>
              <p:nvPr/>
            </p:nvSpPr>
            <p:spPr>
              <a:xfrm flipH="false" flipV="false" rot="0">
                <a:off x="0" y="0"/>
                <a:ext cx="7627211" cy="9469558"/>
              </a:xfrm>
              <a:custGeom>
                <a:avLst/>
                <a:gdLst/>
                <a:ahLst/>
                <a:cxnLst/>
                <a:rect r="r" b="b" t="t" l="l"/>
                <a:pathLst>
                  <a:path h="9469558" w="7627211">
                    <a:moveTo>
                      <a:pt x="7627211" y="4734779"/>
                    </a:moveTo>
                    <a:cubicBezTo>
                      <a:pt x="7627211" y="7349703"/>
                      <a:pt x="5919715" y="9469558"/>
                      <a:pt x="3813606" y="9469558"/>
                    </a:cubicBezTo>
                    <a:cubicBezTo>
                      <a:pt x="1707497" y="9469558"/>
                      <a:pt x="0" y="7349703"/>
                      <a:pt x="0" y="4734779"/>
                    </a:cubicBezTo>
                    <a:cubicBezTo>
                      <a:pt x="0" y="2119855"/>
                      <a:pt x="1707497" y="0"/>
                      <a:pt x="3813606" y="0"/>
                    </a:cubicBezTo>
                    <a:cubicBezTo>
                      <a:pt x="5919715" y="0"/>
                      <a:pt x="7627211" y="2119855"/>
                      <a:pt x="7627211" y="4734779"/>
                    </a:cubicBezTo>
                    <a:close/>
                  </a:path>
                </a:pathLst>
              </a:custGeom>
              <a:blipFill>
                <a:blip r:embed="rId6"/>
                <a:stretch>
                  <a:fillRect l="-5093" t="0" r="-5093" b="0"/>
                </a:stretch>
              </a:blipFill>
            </p:spPr>
          </p:sp>
        </p:grpSp>
      </p:grpSp>
      <p:sp>
        <p:nvSpPr>
          <p:cNvPr name="AutoShape 11" id="11"/>
          <p:cNvSpPr/>
          <p:nvPr/>
        </p:nvSpPr>
        <p:spPr>
          <a:xfrm>
            <a:off x="8582059" y="5490657"/>
            <a:ext cx="8188636" cy="0"/>
          </a:xfrm>
          <a:prstGeom prst="line">
            <a:avLst/>
          </a:prstGeom>
          <a:ln cap="flat" w="66675">
            <a:gradFill>
              <a:gsLst>
                <a:gs pos="0">
                  <a:srgbClr val="FCD695">
                    <a:alpha val="100000"/>
                  </a:srgbClr>
                </a:gs>
                <a:gs pos="100000">
                  <a:srgbClr val="C09D5F">
                    <a:alpha val="100000"/>
                  </a:srgbClr>
                </a:gs>
              </a:gsLst>
              <a:path path="circle">
                <a:fillToRect l="0" r="100000" t="0" b="100000"/>
              </a:path>
              <a:tileRect r="0" l="-100000" b="0" t="-100000"/>
            </a:gradFill>
            <a:prstDash val="solid"/>
            <a:headEnd type="none" len="sm" w="sm"/>
            <a:tailEnd type="none" len="sm" w="sm"/>
          </a:ln>
        </p:spPr>
      </p:sp>
      <p:sp>
        <p:nvSpPr>
          <p:cNvPr name="TextBox 12" id="12"/>
          <p:cNvSpPr txBox="true"/>
          <p:nvPr/>
        </p:nvSpPr>
        <p:spPr>
          <a:xfrm rot="0">
            <a:off x="8582059" y="2552343"/>
            <a:ext cx="8239097" cy="1514484"/>
          </a:xfrm>
          <a:prstGeom prst="rect">
            <a:avLst/>
          </a:prstGeom>
        </p:spPr>
        <p:txBody>
          <a:bodyPr anchor="t" rtlCol="false" tIns="0" lIns="0" bIns="0" rIns="0">
            <a:spAutoFit/>
          </a:bodyPr>
          <a:lstStyle/>
          <a:p>
            <a:pPr algn="ctr">
              <a:lnSpc>
                <a:spcPts val="10809"/>
              </a:lnSpc>
            </a:pPr>
            <a:r>
              <a:rPr lang="en-US" sz="12569">
                <a:solidFill>
                  <a:srgbClr val="FFFFFF"/>
                </a:solidFill>
                <a:latin typeface="Glacial Indifference"/>
                <a:ea typeface="Glacial Indifference"/>
                <a:cs typeface="Glacial Indifference"/>
                <a:sym typeface="Glacial Indifference"/>
              </a:rPr>
              <a:t>KATHARINA</a:t>
            </a:r>
          </a:p>
        </p:txBody>
      </p:sp>
      <p:sp>
        <p:nvSpPr>
          <p:cNvPr name="TextBox 13" id="13"/>
          <p:cNvSpPr txBox="true"/>
          <p:nvPr/>
        </p:nvSpPr>
        <p:spPr>
          <a:xfrm rot="0">
            <a:off x="7858099" y="3985368"/>
            <a:ext cx="9687016" cy="1471952"/>
          </a:xfrm>
          <a:prstGeom prst="rect">
            <a:avLst/>
          </a:prstGeom>
        </p:spPr>
        <p:txBody>
          <a:bodyPr anchor="t" rtlCol="false" tIns="0" lIns="0" bIns="0" rIns="0">
            <a:spAutoFit/>
          </a:bodyPr>
          <a:lstStyle/>
          <a:p>
            <a:pPr algn="ctr">
              <a:lnSpc>
                <a:spcPts val="10536"/>
              </a:lnSpc>
            </a:pPr>
            <a:r>
              <a:rPr lang="en-US" b="true" sz="12251">
                <a:solidFill>
                  <a:srgbClr val="F6D67D"/>
                </a:solidFill>
                <a:latin typeface="Glacial Indifference Bold"/>
                <a:ea typeface="Glacial Indifference Bold"/>
                <a:cs typeface="Glacial Indifference Bold"/>
                <a:sym typeface="Glacial Indifference Bold"/>
              </a:rPr>
              <a:t>CRONKHITE</a:t>
            </a:r>
          </a:p>
        </p:txBody>
      </p:sp>
      <p:sp>
        <p:nvSpPr>
          <p:cNvPr name="TextBox 14" id="14"/>
          <p:cNvSpPr txBox="true"/>
          <p:nvPr/>
        </p:nvSpPr>
        <p:spPr>
          <a:xfrm rot="0">
            <a:off x="9031547" y="6853399"/>
            <a:ext cx="7825856" cy="788973"/>
          </a:xfrm>
          <a:prstGeom prst="rect">
            <a:avLst/>
          </a:prstGeom>
        </p:spPr>
        <p:txBody>
          <a:bodyPr anchor="t" rtlCol="false" tIns="0" lIns="0" bIns="0" rIns="0">
            <a:spAutoFit/>
          </a:bodyPr>
          <a:lstStyle/>
          <a:p>
            <a:pPr algn="ctr">
              <a:lnSpc>
                <a:spcPts val="3088"/>
              </a:lnSpc>
            </a:pPr>
            <a:r>
              <a:rPr lang="en-US" sz="3088">
                <a:solidFill>
                  <a:srgbClr val="FDFDFD"/>
                </a:solidFill>
                <a:latin typeface="Be Vietnam"/>
                <a:ea typeface="Be Vietnam"/>
                <a:cs typeface="Be Vietnam"/>
                <a:sym typeface="Be Vietnam"/>
              </a:rPr>
              <a:t>University of Toronto</a:t>
            </a:r>
          </a:p>
          <a:p>
            <a:pPr algn="ctr">
              <a:lnSpc>
                <a:spcPts val="3088"/>
              </a:lnSpc>
            </a:pPr>
            <a:r>
              <a:rPr lang="en-US" sz="3088">
                <a:solidFill>
                  <a:srgbClr val="FDFDFD"/>
                </a:solidFill>
                <a:latin typeface="Be Vietnam"/>
                <a:ea typeface="Be Vietnam"/>
                <a:cs typeface="Be Vietnam"/>
                <a:sym typeface="Be Vietnam"/>
              </a:rPr>
              <a:t>(OUA USport)</a:t>
            </a:r>
          </a:p>
        </p:txBody>
      </p:sp>
      <p:sp>
        <p:nvSpPr>
          <p:cNvPr name="TextBox 15" id="15"/>
          <p:cNvSpPr txBox="true"/>
          <p:nvPr/>
        </p:nvSpPr>
        <p:spPr>
          <a:xfrm rot="0">
            <a:off x="8356329" y="5457320"/>
            <a:ext cx="9176292" cy="925970"/>
          </a:xfrm>
          <a:prstGeom prst="rect">
            <a:avLst/>
          </a:prstGeom>
        </p:spPr>
        <p:txBody>
          <a:bodyPr anchor="t" rtlCol="false" tIns="0" lIns="0" bIns="0" rIns="0">
            <a:spAutoFit/>
          </a:bodyPr>
          <a:lstStyle/>
          <a:p>
            <a:pPr algn="ctr">
              <a:lnSpc>
                <a:spcPts val="7670"/>
              </a:lnSpc>
            </a:pPr>
            <a:r>
              <a:rPr lang="en-US" b="true" sz="5478" spc="328">
                <a:solidFill>
                  <a:srgbClr val="000000"/>
                </a:solidFill>
                <a:latin typeface="Be Vietnam Ultra-Bold"/>
                <a:ea typeface="Be Vietnam Ultra-Bold"/>
                <a:cs typeface="Be Vietnam Ultra-Bold"/>
                <a:sym typeface="Be Vietnam Ultra-Bold"/>
              </a:rPr>
              <a:t>WOMEN’S SOCCER </a:t>
            </a:r>
          </a:p>
        </p:txBody>
      </p:sp>
      <p:sp>
        <p:nvSpPr>
          <p:cNvPr name="Freeform 16" id="16"/>
          <p:cNvSpPr/>
          <p:nvPr/>
        </p:nvSpPr>
        <p:spPr>
          <a:xfrm flipH="false" flipV="true" rot="0">
            <a:off x="11746864" y="0"/>
            <a:ext cx="6541136" cy="3556743"/>
          </a:xfrm>
          <a:custGeom>
            <a:avLst/>
            <a:gdLst/>
            <a:ahLst/>
            <a:cxnLst/>
            <a:rect r="r" b="b" t="t" l="l"/>
            <a:pathLst>
              <a:path h="3556743" w="6541136">
                <a:moveTo>
                  <a:pt x="0" y="3556743"/>
                </a:moveTo>
                <a:lnTo>
                  <a:pt x="6541136" y="3556743"/>
                </a:lnTo>
                <a:lnTo>
                  <a:pt x="6541136" y="0"/>
                </a:lnTo>
                <a:lnTo>
                  <a:pt x="0" y="0"/>
                </a:lnTo>
                <a:lnTo>
                  <a:pt x="0" y="3556743"/>
                </a:lnTo>
                <a:close/>
              </a:path>
            </a:pathLst>
          </a:custGeom>
          <a:blipFill>
            <a:blip r:embed="rId4"/>
            <a:stretch>
              <a:fillRect l="0" t="0" r="0" b="0"/>
            </a:stretch>
          </a:blipFill>
        </p:spPr>
      </p:sp>
      <p:sp>
        <p:nvSpPr>
          <p:cNvPr name="Freeform 17" id="17"/>
          <p:cNvSpPr/>
          <p:nvPr/>
        </p:nvSpPr>
        <p:spPr>
          <a:xfrm flipH="false" flipV="false" rot="0">
            <a:off x="6661519" y="3879691"/>
            <a:ext cx="3841080" cy="5776060"/>
          </a:xfrm>
          <a:custGeom>
            <a:avLst/>
            <a:gdLst/>
            <a:ahLst/>
            <a:cxnLst/>
            <a:rect r="r" b="b" t="t" l="l"/>
            <a:pathLst>
              <a:path h="5776060" w="3841080">
                <a:moveTo>
                  <a:pt x="0" y="0"/>
                </a:moveTo>
                <a:lnTo>
                  <a:pt x="3841080" y="0"/>
                </a:lnTo>
                <a:lnTo>
                  <a:pt x="3841080" y="5776060"/>
                </a:lnTo>
                <a:lnTo>
                  <a:pt x="0" y="5776060"/>
                </a:lnTo>
                <a:lnTo>
                  <a:pt x="0" y="0"/>
                </a:lnTo>
                <a:close/>
              </a:path>
            </a:pathLst>
          </a:custGeom>
          <a:blipFill>
            <a:blip r:embed="rId7"/>
            <a:stretch>
              <a:fillRect l="0" t="0" r="0" b="0"/>
            </a:stretch>
          </a:blipFill>
        </p:spPr>
      </p:sp>
      <p:sp>
        <p:nvSpPr>
          <p:cNvPr name="Freeform 18" id="18"/>
          <p:cNvSpPr/>
          <p:nvPr/>
        </p:nvSpPr>
        <p:spPr>
          <a:xfrm flipH="false" flipV="false" rot="0">
            <a:off x="0" y="535792"/>
            <a:ext cx="2879818" cy="4607708"/>
          </a:xfrm>
          <a:custGeom>
            <a:avLst/>
            <a:gdLst/>
            <a:ahLst/>
            <a:cxnLst/>
            <a:rect r="r" b="b" t="t" l="l"/>
            <a:pathLst>
              <a:path h="4607708" w="2879818">
                <a:moveTo>
                  <a:pt x="0" y="0"/>
                </a:moveTo>
                <a:lnTo>
                  <a:pt x="2879818" y="0"/>
                </a:lnTo>
                <a:lnTo>
                  <a:pt x="2879818" y="4607708"/>
                </a:lnTo>
                <a:lnTo>
                  <a:pt x="0" y="4607708"/>
                </a:lnTo>
                <a:lnTo>
                  <a:pt x="0" y="0"/>
                </a:lnTo>
                <a:close/>
              </a:path>
            </a:pathLst>
          </a:custGeom>
          <a:blipFill>
            <a:blip r:embed="rId8"/>
            <a:stretch>
              <a:fillRect l="0" t="0" r="0" b="0"/>
            </a:stretch>
          </a:blipFill>
        </p:spPr>
      </p:sp>
      <p:sp>
        <p:nvSpPr>
          <p:cNvPr name="Freeform 19" id="19"/>
          <p:cNvSpPr/>
          <p:nvPr/>
        </p:nvSpPr>
        <p:spPr>
          <a:xfrm flipH="false" flipV="false" rot="0">
            <a:off x="126480" y="3556743"/>
            <a:ext cx="1804440" cy="1802184"/>
          </a:xfrm>
          <a:custGeom>
            <a:avLst/>
            <a:gdLst/>
            <a:ahLst/>
            <a:cxnLst/>
            <a:rect r="r" b="b" t="t" l="l"/>
            <a:pathLst>
              <a:path h="1802184" w="1804440">
                <a:moveTo>
                  <a:pt x="0" y="0"/>
                </a:moveTo>
                <a:lnTo>
                  <a:pt x="1804440" y="0"/>
                </a:lnTo>
                <a:lnTo>
                  <a:pt x="1804440" y="1802184"/>
                </a:lnTo>
                <a:lnTo>
                  <a:pt x="0" y="1802184"/>
                </a:lnTo>
                <a:lnTo>
                  <a:pt x="0" y="0"/>
                </a:lnTo>
                <a:close/>
              </a:path>
            </a:pathLst>
          </a:custGeom>
          <a:blipFill>
            <a:blip r:embed="rId9"/>
            <a:stretch>
              <a:fillRect l="0" t="0" r="0" b="0"/>
            </a:stretch>
          </a:blipFill>
        </p:spPr>
      </p:sp>
      <p:sp>
        <p:nvSpPr>
          <p:cNvPr name="Freeform 20" id="20"/>
          <p:cNvSpPr/>
          <p:nvPr/>
        </p:nvSpPr>
        <p:spPr>
          <a:xfrm flipH="false" flipV="false" rot="0">
            <a:off x="15315677" y="8434129"/>
            <a:ext cx="2515189" cy="1542134"/>
          </a:xfrm>
          <a:custGeom>
            <a:avLst/>
            <a:gdLst/>
            <a:ahLst/>
            <a:cxnLst/>
            <a:rect r="r" b="b" t="t" l="l"/>
            <a:pathLst>
              <a:path h="1542134" w="2515189">
                <a:moveTo>
                  <a:pt x="0" y="0"/>
                </a:moveTo>
                <a:lnTo>
                  <a:pt x="2515189" y="0"/>
                </a:lnTo>
                <a:lnTo>
                  <a:pt x="2515189" y="1542134"/>
                </a:lnTo>
                <a:lnTo>
                  <a:pt x="0" y="1542134"/>
                </a:lnTo>
                <a:lnTo>
                  <a:pt x="0" y="0"/>
                </a:lnTo>
                <a:close/>
              </a:path>
            </a:pathLst>
          </a:custGeom>
          <a:blipFill>
            <a:blip r:embed="rId10"/>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DAHE2_bRLIY</dc:identifier>
  <dcterms:modified xsi:type="dcterms:W3CDTF">2011-08-01T06:04:30Z</dcterms:modified>
  <cp:revision>1</cp:revision>
  <dc:title>2025-2026 Athletics Awards Banquet</dc:title>
</cp:coreProperties>
</file>